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2"/>
  </p:notesMasterIdLst>
  <p:sldIdLst>
    <p:sldId id="256" r:id="rId2"/>
    <p:sldId id="257" r:id="rId3"/>
    <p:sldId id="261" r:id="rId4"/>
    <p:sldId id="264" r:id="rId5"/>
    <p:sldId id="265" r:id="rId6"/>
    <p:sldId id="268" r:id="rId7"/>
    <p:sldId id="285" r:id="rId8"/>
    <p:sldId id="267" r:id="rId9"/>
    <p:sldId id="292" r:id="rId10"/>
    <p:sldId id="293" r:id="rId11"/>
    <p:sldId id="294" r:id="rId12"/>
    <p:sldId id="272" r:id="rId13"/>
    <p:sldId id="271" r:id="rId14"/>
    <p:sldId id="288" r:id="rId15"/>
    <p:sldId id="286" r:id="rId16"/>
    <p:sldId id="287" r:id="rId17"/>
    <p:sldId id="289" r:id="rId18"/>
    <p:sldId id="290" r:id="rId19"/>
    <p:sldId id="291" r:id="rId20"/>
    <p:sldId id="270" r:id="rId21"/>
    <p:sldId id="269" r:id="rId22"/>
    <p:sldId id="275" r:id="rId23"/>
    <p:sldId id="276" r:id="rId24"/>
    <p:sldId id="283"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2A79C0"/>
    <a:srgbClr val="256BAB"/>
    <a:srgbClr val="5F3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F44A5-110D-406C-A5F4-4226A3D5A364}"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3A22B-2248-4171-B1A7-A048866AA985}" type="slidenum">
              <a:rPr lang="en-US" smtClean="0"/>
              <a:t>‹#›</a:t>
            </a:fld>
            <a:endParaRPr lang="en-US"/>
          </a:p>
        </p:txBody>
      </p:sp>
    </p:spTree>
    <p:extLst>
      <p:ext uri="{BB962C8B-B14F-4D97-AF65-F5344CB8AC3E}">
        <p14:creationId xmlns:p14="http://schemas.microsoft.com/office/powerpoint/2010/main" val="65418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766C6-E594-4FA8-9A15-144AD684F438}" type="datetime1">
              <a:rPr lang="en-US" smtClean="0"/>
              <a:t>3/8/2023</a:t>
            </a:fld>
            <a:endParaRPr lang="en-US"/>
          </a:p>
        </p:txBody>
      </p:sp>
      <p:sp>
        <p:nvSpPr>
          <p:cNvPr id="5" name="Footer Placeholder 4"/>
          <p:cNvSpPr>
            <a:spLocks noGrp="1"/>
          </p:cNvSpPr>
          <p:nvPr>
            <p:ph type="ftr" sz="quarter" idx="11"/>
          </p:nvPr>
        </p:nvSpPr>
        <p:spPr/>
        <p:txBody>
          <a:bodyPr/>
          <a:lstStyle/>
          <a:p>
            <a:r>
              <a:rPr lang="en-US"/>
              <a:t>Sudha . B  SIES College of Arts, Science &amp; Commerce (Autonomous)</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D992852-7111-41CA-94C3-50FC63105DEB}" type="slidenum">
              <a:rPr lang="en-US" smtClean="0"/>
              <a:t>‹#›</a:t>
            </a:fld>
            <a:endParaRPr lang="en-US"/>
          </a:p>
        </p:txBody>
      </p:sp>
    </p:spTree>
    <p:extLst>
      <p:ext uri="{BB962C8B-B14F-4D97-AF65-F5344CB8AC3E}">
        <p14:creationId xmlns:p14="http://schemas.microsoft.com/office/powerpoint/2010/main" val="42242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76FC-148F-4702-BEF8-78EE129F305F}" type="datetime1">
              <a:rPr lang="en-US" smtClean="0"/>
              <a:t>3/8/2023</a:t>
            </a:fld>
            <a:endParaRPr lang="en-US"/>
          </a:p>
        </p:txBody>
      </p:sp>
      <p:sp>
        <p:nvSpPr>
          <p:cNvPr id="5" name="Footer Placeholder 4"/>
          <p:cNvSpPr>
            <a:spLocks noGrp="1"/>
          </p:cNvSpPr>
          <p:nvPr>
            <p:ph type="ftr" sz="quarter" idx="11"/>
          </p:nvPr>
        </p:nvSpPr>
        <p:spPr/>
        <p:txBody>
          <a:bodyPr/>
          <a:lstStyle/>
          <a:p>
            <a:r>
              <a:rPr lang="en-US"/>
              <a:t>Sudha . B  SIES College of Arts, Science &amp; Commerce (Autonomous)</a:t>
            </a:r>
          </a:p>
        </p:txBody>
      </p:sp>
      <p:sp>
        <p:nvSpPr>
          <p:cNvPr id="6" name="Slide Number Placeholder 5"/>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48788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43701-1DD8-446F-8AC5-A070A8E9AC87}" type="datetime1">
              <a:rPr lang="en-US" smtClean="0"/>
              <a:t>3/8/2023</a:t>
            </a:fld>
            <a:endParaRPr lang="en-US"/>
          </a:p>
        </p:txBody>
      </p:sp>
      <p:sp>
        <p:nvSpPr>
          <p:cNvPr id="5" name="Footer Placeholder 4"/>
          <p:cNvSpPr>
            <a:spLocks noGrp="1"/>
          </p:cNvSpPr>
          <p:nvPr>
            <p:ph type="ftr" sz="quarter" idx="11"/>
          </p:nvPr>
        </p:nvSpPr>
        <p:spPr/>
        <p:txBody>
          <a:bodyPr/>
          <a:lstStyle/>
          <a:p>
            <a:r>
              <a:rPr lang="en-US"/>
              <a:t>Sudha . B  SIES College of Arts, Science &amp; Commerce (Autonomous)</a:t>
            </a:r>
          </a:p>
        </p:txBody>
      </p:sp>
      <p:sp>
        <p:nvSpPr>
          <p:cNvPr id="6" name="Slide Number Placeholder 5"/>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372854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AD329B-0E2A-40AB-B0D8-6E31D5CDF82A}" type="datetime1">
              <a:rPr lang="en-US" smtClean="0"/>
              <a:t>3/8/2023</a:t>
            </a:fld>
            <a:endParaRPr lang="en-US"/>
          </a:p>
        </p:txBody>
      </p:sp>
      <p:sp>
        <p:nvSpPr>
          <p:cNvPr id="5" name="Footer Placeholder 4"/>
          <p:cNvSpPr>
            <a:spLocks noGrp="1"/>
          </p:cNvSpPr>
          <p:nvPr>
            <p:ph type="ftr" sz="quarter" idx="11"/>
          </p:nvPr>
        </p:nvSpPr>
        <p:spPr/>
        <p:txBody>
          <a:bodyPr/>
          <a:lstStyle/>
          <a:p>
            <a:r>
              <a:rPr lang="en-US"/>
              <a:t>Sudha . B  SIES College of Arts, Science &amp; Commerce (Autonomous)</a:t>
            </a:r>
          </a:p>
        </p:txBody>
      </p:sp>
      <p:sp>
        <p:nvSpPr>
          <p:cNvPr id="6" name="Slide Number Placeholder 5"/>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57359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74BA576-F3AD-4DAD-B436-43C267E163DF}" type="datetime1">
              <a:rPr lang="en-US" smtClean="0"/>
              <a:t>3/8/2023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en-US"/>
              <a:t>Sudha . B  SIES College of Arts, Science &amp; Commerce (Autonomous)</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D992852-7111-41CA-94C3-50FC63105DEB}" type="slidenum">
              <a:rPr lang="en-US" smtClean="0"/>
              <a:t>‹#›</a:t>
            </a:fld>
            <a:endParaRPr lang="en-US"/>
          </a:p>
        </p:txBody>
      </p:sp>
    </p:spTree>
    <p:extLst>
      <p:ext uri="{BB962C8B-B14F-4D97-AF65-F5344CB8AC3E}">
        <p14:creationId xmlns:p14="http://schemas.microsoft.com/office/powerpoint/2010/main" val="396826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2CED7-AD61-4057-AC1C-03C6EE84D245}" type="datetime1">
              <a:rPr lang="en-US" smtClean="0"/>
              <a:t>3/8/2023</a:t>
            </a:fld>
            <a:endParaRPr lang="en-US"/>
          </a:p>
        </p:txBody>
      </p:sp>
      <p:sp>
        <p:nvSpPr>
          <p:cNvPr id="6" name="Footer Placeholder 5"/>
          <p:cNvSpPr>
            <a:spLocks noGrp="1"/>
          </p:cNvSpPr>
          <p:nvPr>
            <p:ph type="ftr" sz="quarter" idx="11"/>
          </p:nvPr>
        </p:nvSpPr>
        <p:spPr/>
        <p:txBody>
          <a:bodyPr/>
          <a:lstStyle/>
          <a:p>
            <a:r>
              <a:rPr lang="en-US"/>
              <a:t>Sudha . B  SIES College of Arts, Science &amp; Commerce (Autonomous)</a:t>
            </a:r>
          </a:p>
        </p:txBody>
      </p:sp>
      <p:sp>
        <p:nvSpPr>
          <p:cNvPr id="7" name="Slide Number Placeholder 6"/>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386984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BE187-D012-4120-8025-D05BBA34021F}" type="datetime1">
              <a:rPr lang="en-US" smtClean="0"/>
              <a:t>3/8/2023</a:t>
            </a:fld>
            <a:endParaRPr lang="en-US"/>
          </a:p>
        </p:txBody>
      </p:sp>
      <p:sp>
        <p:nvSpPr>
          <p:cNvPr id="8" name="Footer Placeholder 7"/>
          <p:cNvSpPr>
            <a:spLocks noGrp="1"/>
          </p:cNvSpPr>
          <p:nvPr>
            <p:ph type="ftr" sz="quarter" idx="11"/>
          </p:nvPr>
        </p:nvSpPr>
        <p:spPr/>
        <p:txBody>
          <a:bodyPr/>
          <a:lstStyle/>
          <a:p>
            <a:r>
              <a:rPr lang="en-US"/>
              <a:t>Sudha . B  SIES College of Arts, Science &amp; Commerce (Autonomous)</a:t>
            </a:r>
          </a:p>
        </p:txBody>
      </p:sp>
      <p:sp>
        <p:nvSpPr>
          <p:cNvPr id="9" name="Slide Number Placeholder 8"/>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210444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AC26E7-2928-4446-BAA1-39DD3EC1E24F}" type="datetime1">
              <a:rPr lang="en-US" smtClean="0"/>
              <a:t>3/8/2023</a:t>
            </a:fld>
            <a:endParaRPr lang="en-US"/>
          </a:p>
        </p:txBody>
      </p:sp>
      <p:sp>
        <p:nvSpPr>
          <p:cNvPr id="4" name="Footer Placeholder 3"/>
          <p:cNvSpPr>
            <a:spLocks noGrp="1"/>
          </p:cNvSpPr>
          <p:nvPr>
            <p:ph type="ftr" sz="quarter" idx="11"/>
          </p:nvPr>
        </p:nvSpPr>
        <p:spPr/>
        <p:txBody>
          <a:bodyPr/>
          <a:lstStyle/>
          <a:p>
            <a:r>
              <a:rPr lang="en-US"/>
              <a:t>Sudha . B  SIES College of Arts, Science &amp; Commerce (Autonomous)</a:t>
            </a:r>
          </a:p>
        </p:txBody>
      </p:sp>
      <p:sp>
        <p:nvSpPr>
          <p:cNvPr id="5" name="Slide Number Placeholder 4"/>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349978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78300-D963-4BAA-B2B4-4E995B6924A5}" type="datetime1">
              <a:rPr lang="en-US" smtClean="0"/>
              <a:t>3/8/2023</a:t>
            </a:fld>
            <a:endParaRPr lang="en-US"/>
          </a:p>
        </p:txBody>
      </p:sp>
      <p:sp>
        <p:nvSpPr>
          <p:cNvPr id="3" name="Footer Placeholder 2"/>
          <p:cNvSpPr>
            <a:spLocks noGrp="1"/>
          </p:cNvSpPr>
          <p:nvPr>
            <p:ph type="ftr" sz="quarter" idx="11"/>
          </p:nvPr>
        </p:nvSpPr>
        <p:spPr/>
        <p:txBody>
          <a:bodyPr/>
          <a:lstStyle/>
          <a:p>
            <a:r>
              <a:rPr lang="en-US"/>
              <a:t>Sudha . B  SIES College of Arts, Science &amp; Commerce (Autonomous)</a:t>
            </a:r>
          </a:p>
        </p:txBody>
      </p:sp>
      <p:sp>
        <p:nvSpPr>
          <p:cNvPr id="4" name="Slide Number Placeholder 3"/>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302421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D644F-5BDC-4152-B351-B4C391A8CC20}" type="datetime1">
              <a:rPr lang="en-US" smtClean="0"/>
              <a:t>3/8/2023</a:t>
            </a:fld>
            <a:endParaRPr lang="en-US"/>
          </a:p>
        </p:txBody>
      </p:sp>
      <p:sp>
        <p:nvSpPr>
          <p:cNvPr id="6" name="Footer Placeholder 5"/>
          <p:cNvSpPr>
            <a:spLocks noGrp="1"/>
          </p:cNvSpPr>
          <p:nvPr>
            <p:ph type="ftr" sz="quarter" idx="11"/>
          </p:nvPr>
        </p:nvSpPr>
        <p:spPr/>
        <p:txBody>
          <a:bodyPr/>
          <a:lstStyle/>
          <a:p>
            <a:r>
              <a:rPr lang="en-US"/>
              <a:t>Sudha . B  SIES College of Arts, Science &amp; Commerce (Autonomous)</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80640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F2AEB-1245-4998-971F-722364B1B4AE}" type="datetime1">
              <a:rPr lang="en-US" smtClean="0"/>
              <a:t>3/8/2023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D992852-7111-41CA-94C3-50FC63105DEB}" type="slidenum">
              <a:rPr lang="en-US" smtClean="0"/>
              <a:t>‹#›</a:t>
            </a:fld>
            <a:endParaRPr lang="en-US"/>
          </a:p>
        </p:txBody>
      </p:sp>
    </p:spTree>
    <p:extLst>
      <p:ext uri="{BB962C8B-B14F-4D97-AF65-F5344CB8AC3E}">
        <p14:creationId xmlns:p14="http://schemas.microsoft.com/office/powerpoint/2010/main" val="107829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A1362E6-62B6-4D7D-9EAD-5E50243B5E3A}" type="datetime1">
              <a:rPr lang="en-US" smtClean="0"/>
              <a:t>3/8/2023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Sudha . B  SIES College of Arts, Science &amp; Commerce (Autonomous)</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D992852-7111-41CA-94C3-50FC63105DEB}" type="slidenum">
              <a:rPr lang="en-US" smtClean="0"/>
              <a:t>‹#›</a:t>
            </a:fld>
            <a:endParaRPr lang="en-US"/>
          </a:p>
        </p:txBody>
      </p:sp>
    </p:spTree>
    <p:extLst>
      <p:ext uri="{BB962C8B-B14F-4D97-AF65-F5344CB8AC3E}">
        <p14:creationId xmlns:p14="http://schemas.microsoft.com/office/powerpoint/2010/main" val="276931458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F1F5-288C-4418-A71E-C516FB80E78F}"/>
              </a:ext>
            </a:extLst>
          </p:cNvPr>
          <p:cNvSpPr>
            <a:spLocks noGrp="1"/>
          </p:cNvSpPr>
          <p:nvPr>
            <p:ph type="ctrTitle"/>
          </p:nvPr>
        </p:nvSpPr>
        <p:spPr>
          <a:xfrm>
            <a:off x="1210058" y="1785769"/>
            <a:ext cx="10720685" cy="936769"/>
          </a:xfrm>
        </p:spPr>
        <p:txBody>
          <a:bodyPr>
            <a:normAutofit/>
          </a:bodyPr>
          <a:lstStyle/>
          <a:p>
            <a:r>
              <a:rPr lang="en-US" sz="4800" dirty="0"/>
              <a:t>Core Java</a:t>
            </a:r>
          </a:p>
        </p:txBody>
      </p:sp>
      <p:sp>
        <p:nvSpPr>
          <p:cNvPr id="3" name="Subtitle 2">
            <a:extLst>
              <a:ext uri="{FF2B5EF4-FFF2-40B4-BE49-F238E27FC236}">
                <a16:creationId xmlns:a16="http://schemas.microsoft.com/office/drawing/2014/main" id="{8202F3E7-C968-4FF6-A300-D0D8074521DF}"/>
              </a:ext>
            </a:extLst>
          </p:cNvPr>
          <p:cNvSpPr>
            <a:spLocks noGrp="1"/>
          </p:cNvSpPr>
          <p:nvPr>
            <p:ph type="subTitle" idx="1"/>
          </p:nvPr>
        </p:nvSpPr>
        <p:spPr>
          <a:xfrm>
            <a:off x="1199178" y="2627970"/>
            <a:ext cx="10731565" cy="509351"/>
          </a:xfrm>
        </p:spPr>
        <p:txBody>
          <a:bodyPr>
            <a:normAutofit/>
          </a:bodyPr>
          <a:lstStyle/>
          <a:p>
            <a:r>
              <a:rPr lang="en-US" sz="2000" dirty="0"/>
              <a:t>Multithreading, Vectors, Enumeration, Exception Handling</a:t>
            </a:r>
          </a:p>
        </p:txBody>
      </p:sp>
      <p:sp>
        <p:nvSpPr>
          <p:cNvPr id="16" name="Footer Placeholder 4">
            <a:extLst>
              <a:ext uri="{FF2B5EF4-FFF2-40B4-BE49-F238E27FC236}">
                <a16:creationId xmlns:a16="http://schemas.microsoft.com/office/drawing/2014/main" id="{BD2FD925-52AA-4280-8E48-DFFFF4E8C379}"/>
              </a:ext>
            </a:extLst>
          </p:cNvPr>
          <p:cNvSpPr>
            <a:spLocks noGrp="1"/>
          </p:cNvSpPr>
          <p:nvPr>
            <p:ph type="ftr" sz="quarter" idx="11"/>
          </p:nvPr>
        </p:nvSpPr>
        <p:spPr>
          <a:xfrm>
            <a:off x="18854" y="6164748"/>
            <a:ext cx="12021289" cy="631596"/>
          </a:xfrm>
          <a:noFill/>
        </p:spPr>
        <p:txBody>
          <a:bodyPr/>
          <a:lstStyle/>
          <a:p>
            <a:pPr algn="ctr"/>
            <a:r>
              <a:rPr lang="en-US" sz="1400" b="1" dirty="0">
                <a:solidFill>
                  <a:schemeClr val="tx1"/>
                </a:solidFill>
                <a:latin typeface="Garamond" panose="02020404030301010803" pitchFamily="18" charset="0"/>
                <a:cs typeface="Cavolini" panose="020B0502040204020203" pitchFamily="66" charset="0"/>
              </a:rPr>
              <a:t>Sudha </a:t>
            </a:r>
            <a:r>
              <a:rPr lang="en-US" sz="1400" b="1" dirty="0" err="1">
                <a:solidFill>
                  <a:schemeClr val="tx1"/>
                </a:solidFill>
                <a:latin typeface="Garamond" panose="02020404030301010803" pitchFamily="18" charset="0"/>
                <a:cs typeface="Cavolini" panose="020B0502040204020203" pitchFamily="66" charset="0"/>
              </a:rPr>
              <a:t>Bhagavatheeswaran</a:t>
            </a:r>
            <a:r>
              <a:rPr lang="en-US" sz="1400" b="1" dirty="0">
                <a:solidFill>
                  <a:schemeClr val="tx1"/>
                </a:solidFill>
                <a:latin typeface="Garamond" panose="02020404030301010803" pitchFamily="18" charset="0"/>
                <a:cs typeface="Cavolini" panose="020B0502040204020203" pitchFamily="66" charset="0"/>
              </a:rPr>
              <a:t>, Department of Information Technology,</a:t>
            </a:r>
          </a:p>
          <a:p>
            <a:pPr algn="ctr"/>
            <a:r>
              <a:rPr lang="en-US" sz="1400" b="1" dirty="0">
                <a:solidFill>
                  <a:schemeClr val="tx1"/>
                </a:solidFill>
                <a:latin typeface="Garamond" panose="02020404030301010803" pitchFamily="18" charset="0"/>
                <a:cs typeface="Cavolini" panose="020B0502040204020203" pitchFamily="66" charset="0"/>
              </a:rPr>
              <a:t>SIES College of Arts, Science &amp; Commerce (Autonomous)</a:t>
            </a:r>
            <a:endParaRPr lang="en-US" sz="1000" b="1" dirty="0">
              <a:solidFill>
                <a:schemeClr val="tx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576356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807" y="475423"/>
            <a:ext cx="11362482" cy="6202467"/>
          </a:xfrm>
        </p:spPr>
        <p:txBody>
          <a:bodyPr>
            <a:normAutofit fontScale="92500" lnSpcReduction="10000"/>
          </a:bodyPr>
          <a:lstStyle/>
          <a:p>
            <a:pPr marL="0" indent="0">
              <a:buNone/>
            </a:pPr>
            <a:r>
              <a:rPr lang="en-US" b="1" dirty="0" smtClean="0"/>
              <a:t>Thread class (</a:t>
            </a:r>
            <a:r>
              <a:rPr lang="en-US" b="1" dirty="0" err="1" smtClean="0"/>
              <a:t>java.lang</a:t>
            </a:r>
            <a:r>
              <a:rPr lang="en-US" b="1" dirty="0" smtClean="0"/>
              <a:t>) – METHODS</a:t>
            </a:r>
          </a:p>
          <a:p>
            <a:r>
              <a:rPr lang="en-US" dirty="0" smtClean="0"/>
              <a:t>public </a:t>
            </a:r>
            <a:r>
              <a:rPr lang="en-US" dirty="0"/>
              <a:t>final String </a:t>
            </a:r>
            <a:r>
              <a:rPr lang="en-US" dirty="0" err="1"/>
              <a:t>getName</a:t>
            </a:r>
            <a:r>
              <a:rPr lang="en-US" dirty="0" smtClean="0"/>
              <a:t>() - Returns </a:t>
            </a:r>
            <a:r>
              <a:rPr lang="en-US" dirty="0"/>
              <a:t>this thread's name</a:t>
            </a:r>
            <a:r>
              <a:rPr lang="en-US" dirty="0" smtClean="0"/>
              <a:t>.</a:t>
            </a:r>
          </a:p>
          <a:p>
            <a:pPr marL="0" indent="0">
              <a:buNone/>
            </a:pPr>
            <a:r>
              <a:rPr lang="en-US" dirty="0"/>
              <a:t> </a:t>
            </a:r>
            <a:r>
              <a:rPr lang="en-US" dirty="0" smtClean="0"/>
              <a:t>  String s= </a:t>
            </a:r>
            <a:r>
              <a:rPr lang="en-US" dirty="0" err="1" smtClean="0"/>
              <a:t>t.getName</a:t>
            </a:r>
            <a:r>
              <a:rPr lang="en-US" dirty="0" smtClean="0"/>
              <a:t>();</a:t>
            </a:r>
          </a:p>
          <a:p>
            <a:r>
              <a:rPr lang="en-US" dirty="0"/>
              <a:t>public final void </a:t>
            </a:r>
            <a:r>
              <a:rPr lang="en-US" dirty="0" err="1"/>
              <a:t>setName</a:t>
            </a:r>
            <a:r>
              <a:rPr lang="en-US" dirty="0"/>
              <a:t>(String </a:t>
            </a:r>
            <a:r>
              <a:rPr lang="en-US" dirty="0" smtClean="0"/>
              <a:t>name) - Changes </a:t>
            </a:r>
            <a:r>
              <a:rPr lang="en-US" dirty="0"/>
              <a:t>the name of this thread to </a:t>
            </a:r>
            <a:r>
              <a:rPr lang="en-US" dirty="0" smtClean="0"/>
              <a:t>the given name</a:t>
            </a:r>
          </a:p>
          <a:p>
            <a:pPr marL="0" indent="0">
              <a:buNone/>
            </a:pPr>
            <a:r>
              <a:rPr lang="en-US" dirty="0"/>
              <a:t> </a:t>
            </a:r>
            <a:r>
              <a:rPr lang="en-US" dirty="0" smtClean="0"/>
              <a:t>  </a:t>
            </a:r>
            <a:r>
              <a:rPr lang="en-US" dirty="0" err="1" smtClean="0"/>
              <a:t>t.setName</a:t>
            </a:r>
            <a:r>
              <a:rPr lang="en-US" dirty="0" smtClean="0"/>
              <a:t>(“ABC”);</a:t>
            </a:r>
          </a:p>
          <a:p>
            <a:r>
              <a:rPr lang="en-US" dirty="0"/>
              <a:t>public final </a:t>
            </a:r>
            <a:r>
              <a:rPr lang="en-US" dirty="0" err="1"/>
              <a:t>int</a:t>
            </a:r>
            <a:r>
              <a:rPr lang="en-US" dirty="0"/>
              <a:t> </a:t>
            </a:r>
            <a:r>
              <a:rPr lang="en-US" dirty="0" err="1"/>
              <a:t>getPriority</a:t>
            </a:r>
            <a:r>
              <a:rPr lang="en-US" dirty="0" smtClean="0"/>
              <a:t>() - Returns </a:t>
            </a:r>
            <a:r>
              <a:rPr lang="en-US" dirty="0"/>
              <a:t>this thread's priority</a:t>
            </a:r>
            <a:r>
              <a:rPr lang="en-US" dirty="0" smtClean="0"/>
              <a:t>.</a:t>
            </a:r>
          </a:p>
          <a:p>
            <a:pPr marL="0" indent="0">
              <a:buNone/>
            </a:pPr>
            <a:r>
              <a:rPr lang="en-US" dirty="0" smtClean="0"/>
              <a:t>   </a:t>
            </a:r>
            <a:r>
              <a:rPr lang="en-US" dirty="0" err="1" smtClean="0"/>
              <a:t>int</a:t>
            </a:r>
            <a:r>
              <a:rPr lang="en-US" dirty="0" smtClean="0"/>
              <a:t> </a:t>
            </a:r>
            <a:r>
              <a:rPr lang="en-US" dirty="0" err="1" smtClean="0"/>
              <a:t>i</a:t>
            </a:r>
            <a:r>
              <a:rPr lang="en-US" dirty="0" smtClean="0"/>
              <a:t> = </a:t>
            </a:r>
            <a:r>
              <a:rPr lang="en-US" dirty="0" err="1" smtClean="0"/>
              <a:t>t.getPriority</a:t>
            </a:r>
            <a:r>
              <a:rPr lang="en-US" dirty="0" smtClean="0"/>
              <a:t>();</a:t>
            </a:r>
          </a:p>
          <a:p>
            <a:r>
              <a:rPr lang="en-US" dirty="0"/>
              <a:t>public final void </a:t>
            </a:r>
            <a:r>
              <a:rPr lang="en-US" dirty="0" err="1"/>
              <a:t>setPriority</a:t>
            </a:r>
            <a:r>
              <a:rPr lang="en-US" dirty="0"/>
              <a:t>(</a:t>
            </a:r>
            <a:r>
              <a:rPr lang="en-US" dirty="0" err="1"/>
              <a:t>int</a:t>
            </a:r>
            <a:r>
              <a:rPr lang="en-US" dirty="0"/>
              <a:t> </a:t>
            </a:r>
            <a:r>
              <a:rPr lang="en-US" dirty="0" err="1" smtClean="0"/>
              <a:t>newPriority</a:t>
            </a:r>
            <a:r>
              <a:rPr lang="en-US" dirty="0" smtClean="0"/>
              <a:t>) - Changes </a:t>
            </a:r>
            <a:r>
              <a:rPr lang="en-US" dirty="0"/>
              <a:t>the priority of this thread</a:t>
            </a:r>
            <a:r>
              <a:rPr lang="en-US" dirty="0" smtClean="0"/>
              <a:t>.</a:t>
            </a:r>
          </a:p>
          <a:p>
            <a:pPr marL="0" indent="0">
              <a:buNone/>
            </a:pPr>
            <a:r>
              <a:rPr lang="en-US" dirty="0"/>
              <a:t> </a:t>
            </a:r>
            <a:r>
              <a:rPr lang="en-US" dirty="0" smtClean="0"/>
              <a:t>   </a:t>
            </a:r>
            <a:r>
              <a:rPr lang="en-US" dirty="0" err="1" smtClean="0"/>
              <a:t>t.setPriority</a:t>
            </a:r>
            <a:r>
              <a:rPr lang="en-US" dirty="0" smtClean="0"/>
              <a:t>(</a:t>
            </a:r>
            <a:r>
              <a:rPr lang="en-US" dirty="0" err="1" smtClean="0"/>
              <a:t>Thread.MAX_PRIORITY</a:t>
            </a:r>
            <a:r>
              <a:rPr lang="en-US" dirty="0" smtClean="0"/>
              <a:t>);</a:t>
            </a:r>
          </a:p>
          <a:p>
            <a:r>
              <a:rPr lang="en-US" dirty="0"/>
              <a:t>public void start</a:t>
            </a:r>
            <a:r>
              <a:rPr lang="en-US" dirty="0" smtClean="0"/>
              <a:t>() - Causes </a:t>
            </a:r>
            <a:r>
              <a:rPr lang="en-US" dirty="0"/>
              <a:t>this thread to begin execution; the Java Virtual Machine calls the run method of this thread</a:t>
            </a:r>
            <a:r>
              <a:rPr lang="en-US" dirty="0" smtClean="0"/>
              <a:t>.</a:t>
            </a:r>
          </a:p>
          <a:p>
            <a:pPr marL="0" indent="0">
              <a:buNone/>
            </a:pPr>
            <a:r>
              <a:rPr lang="en-US" dirty="0"/>
              <a:t> </a:t>
            </a:r>
            <a:r>
              <a:rPr lang="en-US" dirty="0" smtClean="0"/>
              <a:t> </a:t>
            </a:r>
            <a:r>
              <a:rPr lang="en-US" dirty="0" err="1" smtClean="0"/>
              <a:t>t.start</a:t>
            </a:r>
            <a:r>
              <a:rPr lang="en-US" dirty="0" smtClean="0"/>
              <a:t>();</a:t>
            </a:r>
          </a:p>
          <a:p>
            <a:r>
              <a:rPr lang="en-US" dirty="0"/>
              <a:t>public void run</a:t>
            </a:r>
            <a:r>
              <a:rPr lang="en-US" dirty="0" smtClean="0"/>
              <a:t>()</a:t>
            </a:r>
            <a:r>
              <a:rPr lang="en-US" dirty="0"/>
              <a:t> </a:t>
            </a:r>
            <a:r>
              <a:rPr lang="en-US" dirty="0" smtClean="0"/>
              <a:t>- This method has to be overridden by the class that extends Thread. </a:t>
            </a:r>
          </a:p>
          <a:p>
            <a:pPr marL="0" indent="0">
              <a:buNone/>
            </a:pPr>
            <a:r>
              <a:rPr lang="en-US" dirty="0"/>
              <a:t> </a:t>
            </a:r>
            <a:r>
              <a:rPr lang="en-US" dirty="0" smtClean="0"/>
              <a:t> There is no statement for run() since run() is automatically called when start() is called</a:t>
            </a:r>
          </a:p>
          <a:p>
            <a:r>
              <a:rPr lang="en-US" dirty="0"/>
              <a:t>public static void sleep(long </a:t>
            </a:r>
            <a:r>
              <a:rPr lang="en-US" dirty="0" err="1" smtClean="0"/>
              <a:t>millis</a:t>
            </a:r>
            <a:r>
              <a:rPr lang="en-US" dirty="0" smtClean="0"/>
              <a:t>) throws </a:t>
            </a:r>
            <a:r>
              <a:rPr lang="en-US" dirty="0" err="1" smtClean="0"/>
              <a:t>InterruptedException</a:t>
            </a:r>
            <a:r>
              <a:rPr lang="en-US" dirty="0" smtClean="0"/>
              <a:t> - Causes </a:t>
            </a:r>
            <a:r>
              <a:rPr lang="en-US" dirty="0"/>
              <a:t>the currently executing thread to sleep (temporarily cease execution) for the specified number of </a:t>
            </a:r>
            <a:r>
              <a:rPr lang="en-US" dirty="0" smtClean="0"/>
              <a:t>milliseconds.</a:t>
            </a:r>
          </a:p>
          <a:p>
            <a:pPr marL="0" indent="0">
              <a:buNone/>
            </a:pPr>
            <a:r>
              <a:rPr lang="en-US" dirty="0"/>
              <a:t> </a:t>
            </a:r>
            <a:r>
              <a:rPr lang="en-US" dirty="0" smtClean="0"/>
              <a:t>  </a:t>
            </a:r>
            <a:r>
              <a:rPr lang="en-US" dirty="0" err="1" smtClean="0"/>
              <a:t>Thread.sleep</a:t>
            </a:r>
            <a:r>
              <a:rPr lang="en-US" dirty="0" smtClean="0"/>
              <a:t>(3000);</a:t>
            </a:r>
            <a:endParaRPr lang="en-US" dirty="0"/>
          </a:p>
          <a:p>
            <a:endParaRPr lang="en-US" dirty="0" smtClean="0"/>
          </a:p>
          <a:p>
            <a:endParaRPr lang="en-IN" dirty="0"/>
          </a:p>
        </p:txBody>
      </p:sp>
      <p:sp>
        <p:nvSpPr>
          <p:cNvPr id="5" name="Title 1">
            <a:extLst>
              <a:ext uri="{FF2B5EF4-FFF2-40B4-BE49-F238E27FC236}">
                <a16:creationId xmlns:a16="http://schemas.microsoft.com/office/drawing/2014/main" id="{52F1A754-F927-42D2-BDFD-BE4FD3A296EF}"/>
              </a:ext>
            </a:extLst>
          </p:cNvPr>
          <p:cNvSpPr txBox="1">
            <a:spLocks/>
          </p:cNvSpPr>
          <p:nvPr/>
        </p:nvSpPr>
        <p:spPr>
          <a:xfrm>
            <a:off x="3048" y="24851"/>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Multithreading</a:t>
            </a:r>
            <a:endParaRPr lang="en-US" sz="3600" dirty="0">
              <a:solidFill>
                <a:schemeClr val="bg1"/>
              </a:solidFill>
            </a:endParaRPr>
          </a:p>
        </p:txBody>
      </p:sp>
    </p:spTree>
    <p:extLst>
      <p:ext uri="{BB962C8B-B14F-4D97-AF65-F5344CB8AC3E}">
        <p14:creationId xmlns:p14="http://schemas.microsoft.com/office/powerpoint/2010/main" val="150630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807" y="635551"/>
            <a:ext cx="11362482" cy="5458690"/>
          </a:xfrm>
        </p:spPr>
        <p:txBody>
          <a:bodyPr>
            <a:normAutofit/>
          </a:bodyPr>
          <a:lstStyle/>
          <a:p>
            <a:pPr marL="0" indent="0">
              <a:buNone/>
            </a:pPr>
            <a:r>
              <a:rPr lang="en-US" b="1" dirty="0" smtClean="0"/>
              <a:t>Runnable interface(</a:t>
            </a:r>
            <a:r>
              <a:rPr lang="en-US" b="1" dirty="0" err="1" smtClean="0"/>
              <a:t>java.lang</a:t>
            </a:r>
            <a:r>
              <a:rPr lang="en-US" b="1" dirty="0" smtClean="0"/>
              <a:t>) – METHODS</a:t>
            </a:r>
          </a:p>
          <a:p>
            <a:r>
              <a:rPr lang="en-US" dirty="0"/>
              <a:t> void run()</a:t>
            </a:r>
          </a:p>
          <a:p>
            <a:pPr marL="0" indent="0">
              <a:buNone/>
            </a:pPr>
            <a:r>
              <a:rPr lang="en-US" dirty="0" smtClean="0"/>
              <a:t>   This abstract method has to be overridden by the class that implements Runnable</a:t>
            </a:r>
          </a:p>
          <a:p>
            <a:pPr marL="0" indent="0">
              <a:buNone/>
            </a:pPr>
            <a:r>
              <a:rPr lang="en-US" dirty="0" smtClean="0"/>
              <a:t>   There </a:t>
            </a:r>
            <a:r>
              <a:rPr lang="en-US" dirty="0"/>
              <a:t>is no statement for run() since run() is automatically called when start() is called</a:t>
            </a:r>
          </a:p>
          <a:p>
            <a:pPr marL="0" indent="0">
              <a:buNone/>
            </a:pPr>
            <a:endParaRPr lang="en-US" dirty="0"/>
          </a:p>
          <a:p>
            <a:pPr marL="0" indent="0">
              <a:buNone/>
            </a:pPr>
            <a:r>
              <a:rPr lang="en-US" dirty="0" smtClean="0"/>
              <a:t>  </a:t>
            </a:r>
            <a:endParaRPr lang="en-IN" dirty="0"/>
          </a:p>
          <a:p>
            <a:pPr marL="0" indent="0">
              <a:buNone/>
            </a:pPr>
            <a:r>
              <a:rPr lang="en-US" dirty="0" smtClean="0"/>
              <a:t>  </a:t>
            </a: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5" name="Title 1">
            <a:extLst>
              <a:ext uri="{FF2B5EF4-FFF2-40B4-BE49-F238E27FC236}">
                <a16:creationId xmlns:a16="http://schemas.microsoft.com/office/drawing/2014/main" id="{52F1A754-F927-42D2-BDFD-BE4FD3A296EF}"/>
              </a:ext>
            </a:extLst>
          </p:cNvPr>
          <p:cNvSpPr txBox="1">
            <a:spLocks/>
          </p:cNvSpPr>
          <p:nvPr/>
        </p:nvSpPr>
        <p:spPr>
          <a:xfrm>
            <a:off x="3048" y="24851"/>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Multithreading</a:t>
            </a:r>
            <a:endParaRPr lang="en-US" sz="3600" dirty="0">
              <a:solidFill>
                <a:schemeClr val="bg1"/>
              </a:solidFill>
            </a:endParaRPr>
          </a:p>
        </p:txBody>
      </p:sp>
      <p:sp>
        <p:nvSpPr>
          <p:cNvPr id="6" name="Footer Placeholder 4">
            <a:extLst>
              <a:ext uri="{FF2B5EF4-FFF2-40B4-BE49-F238E27FC236}">
                <a16:creationId xmlns:a16="http://schemas.microsoft.com/office/drawing/2014/main" id="{195EA219-1DA6-4CAF-80BD-CA529D424D43}"/>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72913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97665895-C9C5-40EF-A456-45CB5CE053D6}"/>
              </a:ext>
            </a:extLst>
          </p:cNvPr>
          <p:cNvSpPr>
            <a:spLocks noGrp="1"/>
          </p:cNvSpPr>
          <p:nvPr>
            <p:ph idx="1"/>
          </p:nvPr>
        </p:nvSpPr>
        <p:spPr>
          <a:xfrm>
            <a:off x="841292" y="889163"/>
            <a:ext cx="4343450" cy="4663220"/>
          </a:xfrm>
        </p:spPr>
        <p:txBody>
          <a:bodyPr>
            <a:normAutofit/>
          </a:bodyPr>
          <a:lstStyle/>
          <a:p>
            <a:pPr marL="0" indent="0">
              <a:buNone/>
            </a:pPr>
            <a:r>
              <a:rPr lang="en-US" dirty="0"/>
              <a:t>ARRAYS</a:t>
            </a:r>
          </a:p>
          <a:p>
            <a:r>
              <a:rPr lang="en-US" dirty="0"/>
              <a:t>Datatype , Arrays class belongs to </a:t>
            </a:r>
            <a:r>
              <a:rPr lang="en-US" dirty="0" err="1" smtClean="0"/>
              <a:t>java.util</a:t>
            </a:r>
            <a:r>
              <a:rPr lang="en-US" dirty="0" smtClean="0"/>
              <a:t> </a:t>
            </a:r>
            <a:r>
              <a:rPr lang="en-US" dirty="0"/>
              <a:t>package</a:t>
            </a:r>
          </a:p>
          <a:p>
            <a:r>
              <a:rPr lang="en-US" dirty="0"/>
              <a:t>Static; does not expand automatically</a:t>
            </a:r>
          </a:p>
          <a:p>
            <a:r>
              <a:rPr lang="en-US" dirty="0"/>
              <a:t>Contains variables of primitive data types</a:t>
            </a:r>
          </a:p>
          <a:p>
            <a:r>
              <a:rPr lang="en-US" dirty="0"/>
              <a:t>Zero based index</a:t>
            </a:r>
          </a:p>
          <a:p>
            <a:pPr marL="0" indent="0">
              <a:buNone/>
            </a:pPr>
            <a:endParaRPr lang="en-US" dirty="0"/>
          </a:p>
          <a:p>
            <a:endParaRPr lang="en-US" dirty="0"/>
          </a:p>
          <a:p>
            <a:endParaRPr lang="en-US" dirty="0"/>
          </a:p>
          <a:p>
            <a:endParaRPr lang="en-US" dirty="0"/>
          </a:p>
        </p:txBody>
      </p:sp>
      <p:sp>
        <p:nvSpPr>
          <p:cNvPr id="8" name="Content Placeholder 8">
            <a:extLst>
              <a:ext uri="{FF2B5EF4-FFF2-40B4-BE49-F238E27FC236}">
                <a16:creationId xmlns:a16="http://schemas.microsoft.com/office/drawing/2014/main" id="{2FB2FD1D-E258-414F-8EBB-BD67BCE885C2}"/>
              </a:ext>
            </a:extLst>
          </p:cNvPr>
          <p:cNvSpPr txBox="1">
            <a:spLocks/>
          </p:cNvSpPr>
          <p:nvPr/>
        </p:nvSpPr>
        <p:spPr>
          <a:xfrm>
            <a:off x="6828150" y="898590"/>
            <a:ext cx="4343450" cy="489653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t>VECTORS</a:t>
            </a:r>
          </a:p>
          <a:p>
            <a:r>
              <a:rPr lang="en-US" dirty="0"/>
              <a:t> </a:t>
            </a:r>
            <a:r>
              <a:rPr lang="en-US" dirty="0" err="1" smtClean="0"/>
              <a:t>java.util</a:t>
            </a:r>
            <a:r>
              <a:rPr lang="en-US" dirty="0" smtClean="0"/>
              <a:t> </a:t>
            </a:r>
            <a:r>
              <a:rPr lang="en-US" dirty="0"/>
              <a:t>package</a:t>
            </a:r>
          </a:p>
          <a:p>
            <a:endParaRPr lang="en-US" dirty="0"/>
          </a:p>
          <a:p>
            <a:r>
              <a:rPr lang="en-US" dirty="0">
                <a:solidFill>
                  <a:srgbClr val="FF0000"/>
                </a:solidFill>
              </a:rPr>
              <a:t>Dynamic; expands automatically</a:t>
            </a:r>
          </a:p>
          <a:p>
            <a:r>
              <a:rPr lang="en-US" dirty="0"/>
              <a:t>Contains variables of primitive data types and </a:t>
            </a:r>
            <a:r>
              <a:rPr lang="en-US" dirty="0">
                <a:solidFill>
                  <a:srgbClr val="FF0000"/>
                </a:solidFill>
              </a:rPr>
              <a:t>objects</a:t>
            </a:r>
          </a:p>
          <a:p>
            <a:r>
              <a:rPr lang="en-US" dirty="0"/>
              <a:t>Zero based index</a:t>
            </a:r>
          </a:p>
          <a:p>
            <a:endParaRPr lang="en-US" dirty="0"/>
          </a:p>
          <a:p>
            <a:endParaRPr lang="en-US" dirty="0"/>
          </a:p>
        </p:txBody>
      </p:sp>
      <p:sp>
        <p:nvSpPr>
          <p:cNvPr id="9" name="Title 1">
            <a:extLst>
              <a:ext uri="{FF2B5EF4-FFF2-40B4-BE49-F238E27FC236}">
                <a16:creationId xmlns:a16="http://schemas.microsoft.com/office/drawing/2014/main" id="{AABD1B11-86B6-407E-8613-42487F58725A}"/>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VECTORS</a:t>
            </a:r>
          </a:p>
        </p:txBody>
      </p:sp>
      <p:sp>
        <p:nvSpPr>
          <p:cNvPr id="10" name="Footer Placeholder 4">
            <a:extLst>
              <a:ext uri="{FF2B5EF4-FFF2-40B4-BE49-F238E27FC236}">
                <a16:creationId xmlns:a16="http://schemas.microsoft.com/office/drawing/2014/main" id="{907D8AE6-D83F-4B2F-B8CA-AE0ED3C1DFFF}"/>
              </a:ext>
            </a:extLst>
          </p:cNvPr>
          <p:cNvSpPr>
            <a:spLocks noGrp="1"/>
          </p:cNvSpPr>
          <p:nvPr>
            <p:ph type="ftr" sz="quarter" idx="11"/>
          </p:nvPr>
        </p:nvSpPr>
        <p:spPr>
          <a:xfrm>
            <a:off x="0" y="6337493"/>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206837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97665895-C9C5-40EF-A456-45CB5CE053D6}"/>
              </a:ext>
            </a:extLst>
          </p:cNvPr>
          <p:cNvSpPr>
            <a:spLocks noGrp="1"/>
          </p:cNvSpPr>
          <p:nvPr>
            <p:ph idx="1"/>
          </p:nvPr>
        </p:nvSpPr>
        <p:spPr>
          <a:xfrm>
            <a:off x="844910" y="1005819"/>
            <a:ext cx="4343450" cy="4663220"/>
          </a:xfrm>
        </p:spPr>
        <p:txBody>
          <a:bodyPr>
            <a:normAutofit/>
          </a:bodyPr>
          <a:lstStyle/>
          <a:p>
            <a:endParaRPr lang="en-US" dirty="0"/>
          </a:p>
          <a:p>
            <a:r>
              <a:rPr lang="en-US" dirty="0"/>
              <a:t>Creating a vector</a:t>
            </a:r>
          </a:p>
          <a:p>
            <a:r>
              <a:rPr lang="en-US" dirty="0" smtClean="0"/>
              <a:t>Adding </a:t>
            </a:r>
            <a:r>
              <a:rPr lang="en-US" dirty="0"/>
              <a:t>element to a </a:t>
            </a:r>
            <a:r>
              <a:rPr lang="en-US" dirty="0" smtClean="0"/>
              <a:t>vector</a:t>
            </a:r>
          </a:p>
          <a:p>
            <a:r>
              <a:rPr lang="en-US" dirty="0" smtClean="0"/>
              <a:t>Accessing elements</a:t>
            </a:r>
          </a:p>
          <a:p>
            <a:r>
              <a:rPr lang="en-US" dirty="0"/>
              <a:t>Removing </a:t>
            </a:r>
            <a:r>
              <a:rPr lang="en-US" dirty="0" smtClean="0"/>
              <a:t>elements</a:t>
            </a:r>
          </a:p>
          <a:p>
            <a:r>
              <a:rPr lang="en-US" dirty="0"/>
              <a:t>Searching for </a:t>
            </a:r>
            <a:r>
              <a:rPr lang="en-US" dirty="0" smtClean="0"/>
              <a:t>elements</a:t>
            </a:r>
          </a:p>
          <a:p>
            <a:r>
              <a:rPr lang="en-US" dirty="0" err="1"/>
              <a:t>Retreiving</a:t>
            </a:r>
            <a:r>
              <a:rPr lang="en-US" dirty="0"/>
              <a:t>/setting vector size</a:t>
            </a:r>
          </a:p>
          <a:p>
            <a:pPr marL="0" indent="0">
              <a:buNone/>
            </a:pPr>
            <a:endParaRPr lang="en-US" dirty="0"/>
          </a:p>
          <a:p>
            <a:endParaRPr lang="en-US" dirty="0"/>
          </a:p>
          <a:p>
            <a:endParaRPr lang="en-US" dirty="0" smtClean="0"/>
          </a:p>
          <a:p>
            <a:endParaRPr lang="en-US" dirty="0"/>
          </a:p>
          <a:p>
            <a:endParaRPr lang="en-US" dirty="0"/>
          </a:p>
          <a:p>
            <a:pPr marL="0" indent="0">
              <a:buNone/>
            </a:pPr>
            <a:endParaRPr lang="en-US" dirty="0"/>
          </a:p>
          <a:p>
            <a:endParaRPr lang="en-US" dirty="0"/>
          </a:p>
          <a:p>
            <a:endParaRPr lang="en-US" dirty="0"/>
          </a:p>
          <a:p>
            <a:endParaRPr lang="en-US" dirty="0"/>
          </a:p>
        </p:txBody>
      </p:sp>
      <p:sp>
        <p:nvSpPr>
          <p:cNvPr id="8" name="Content Placeholder 8">
            <a:extLst>
              <a:ext uri="{FF2B5EF4-FFF2-40B4-BE49-F238E27FC236}">
                <a16:creationId xmlns:a16="http://schemas.microsoft.com/office/drawing/2014/main" id="{2FB2FD1D-E258-414F-8EBB-BD67BCE885C2}"/>
              </a:ext>
            </a:extLst>
          </p:cNvPr>
          <p:cNvSpPr txBox="1">
            <a:spLocks/>
          </p:cNvSpPr>
          <p:nvPr/>
        </p:nvSpPr>
        <p:spPr>
          <a:xfrm>
            <a:off x="6828150" y="889163"/>
            <a:ext cx="4343450" cy="489653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smtClean="0"/>
              <a:t>   </a:t>
            </a:r>
            <a:endParaRPr lang="en-US" dirty="0"/>
          </a:p>
          <a:p>
            <a:pPr marL="0" indent="0">
              <a:buNone/>
            </a:pPr>
            <a:endParaRPr lang="en-US" dirty="0"/>
          </a:p>
          <a:p>
            <a:pPr marL="0" indent="0">
              <a:buNone/>
            </a:pPr>
            <a:endParaRPr lang="en-US" dirty="0"/>
          </a:p>
          <a:p>
            <a:endParaRPr lang="en-US" dirty="0"/>
          </a:p>
          <a:p>
            <a:endParaRPr lang="en-US" dirty="0"/>
          </a:p>
        </p:txBody>
      </p:sp>
      <p:sp>
        <p:nvSpPr>
          <p:cNvPr id="9" name="Title 1">
            <a:extLst>
              <a:ext uri="{FF2B5EF4-FFF2-40B4-BE49-F238E27FC236}">
                <a16:creationId xmlns:a16="http://schemas.microsoft.com/office/drawing/2014/main" id="{D52D1B1D-455E-4FDA-8E52-F46A16BAC6B6}"/>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VECTORS</a:t>
            </a:r>
          </a:p>
        </p:txBody>
      </p:sp>
      <p:sp>
        <p:nvSpPr>
          <p:cNvPr id="10" name="Footer Placeholder 4">
            <a:extLst>
              <a:ext uri="{FF2B5EF4-FFF2-40B4-BE49-F238E27FC236}">
                <a16:creationId xmlns:a16="http://schemas.microsoft.com/office/drawing/2014/main" id="{97A55BFA-9DC6-4EC6-B3A0-8E7890F54325}"/>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8139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vector</a:t>
            </a:r>
            <a:endParaRPr lang="en-IN" dirty="0"/>
          </a:p>
        </p:txBody>
      </p:sp>
      <p:sp>
        <p:nvSpPr>
          <p:cNvPr id="3" name="Content Placeholder 2"/>
          <p:cNvSpPr>
            <a:spLocks noGrp="1"/>
          </p:cNvSpPr>
          <p:nvPr>
            <p:ph idx="1"/>
          </p:nvPr>
        </p:nvSpPr>
        <p:spPr/>
        <p:txBody>
          <a:bodyPr/>
          <a:lstStyle/>
          <a:p>
            <a:r>
              <a:rPr lang="en-US" dirty="0"/>
              <a:t>public Vector()</a:t>
            </a:r>
          </a:p>
          <a:p>
            <a:pPr marL="0" indent="0">
              <a:buNone/>
            </a:pPr>
            <a:r>
              <a:rPr lang="en-US" dirty="0" smtClean="0"/>
              <a:t>   Constructs </a:t>
            </a:r>
            <a:r>
              <a:rPr lang="en-US" dirty="0"/>
              <a:t>an empty vector </a:t>
            </a:r>
            <a:endParaRPr lang="en-US" dirty="0" smtClean="0"/>
          </a:p>
          <a:p>
            <a:pPr marL="0" indent="0">
              <a:buNone/>
            </a:pPr>
            <a:r>
              <a:rPr lang="en-US" dirty="0"/>
              <a:t> </a:t>
            </a:r>
            <a:r>
              <a:rPr lang="en-US" dirty="0" smtClean="0"/>
              <a:t>  Vector v = new Vector();</a:t>
            </a:r>
          </a:p>
          <a:p>
            <a:pPr marL="0" indent="0">
              <a:buNone/>
            </a:pPr>
            <a:endParaRPr lang="en-US" dirty="0" smtClean="0"/>
          </a:p>
          <a:p>
            <a:r>
              <a:rPr lang="en-US" dirty="0"/>
              <a:t>public </a:t>
            </a:r>
            <a:r>
              <a:rPr lang="en-US" dirty="0" smtClean="0"/>
              <a:t>Vector(Element e)</a:t>
            </a:r>
            <a:endParaRPr lang="en-US" dirty="0"/>
          </a:p>
          <a:p>
            <a:pPr marL="0" indent="0">
              <a:buNone/>
            </a:pPr>
            <a:r>
              <a:rPr lang="en-US" dirty="0" smtClean="0"/>
              <a:t>   Constructs </a:t>
            </a:r>
            <a:r>
              <a:rPr lang="en-US" dirty="0"/>
              <a:t>a vector containing the </a:t>
            </a:r>
            <a:r>
              <a:rPr lang="en-US" dirty="0" smtClean="0"/>
              <a:t>element (of any data type)</a:t>
            </a:r>
          </a:p>
          <a:p>
            <a:pPr marL="0" indent="0">
              <a:buNone/>
            </a:pPr>
            <a:r>
              <a:rPr lang="en-US" dirty="0" smtClean="0"/>
              <a:t>    Vector v = new Vector(10); </a:t>
            </a: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7" name="Title 1">
            <a:extLst>
              <a:ext uri="{FF2B5EF4-FFF2-40B4-BE49-F238E27FC236}">
                <a16:creationId xmlns:a16="http://schemas.microsoft.com/office/drawing/2014/main" id="{AABD1B11-86B6-407E-8613-42487F58725A}"/>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VECTORS</a:t>
            </a:r>
            <a:endParaRPr lang="en-US" sz="3600" dirty="0">
              <a:solidFill>
                <a:schemeClr val="bg1"/>
              </a:solidFill>
            </a:endParaRPr>
          </a:p>
        </p:txBody>
      </p:sp>
      <p:sp>
        <p:nvSpPr>
          <p:cNvPr id="8" name="Footer Placeholder 4">
            <a:extLst>
              <a:ext uri="{FF2B5EF4-FFF2-40B4-BE49-F238E27FC236}">
                <a16:creationId xmlns:a16="http://schemas.microsoft.com/office/drawing/2014/main" id="{907D8AE6-D83F-4B2F-B8CA-AE0ED3C1DFFF}"/>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29647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elements to a vector</a:t>
            </a:r>
            <a:endParaRPr lang="en-IN" dirty="0"/>
          </a:p>
        </p:txBody>
      </p:sp>
      <p:sp>
        <p:nvSpPr>
          <p:cNvPr id="3" name="Content Placeholder 2"/>
          <p:cNvSpPr>
            <a:spLocks noGrp="1"/>
          </p:cNvSpPr>
          <p:nvPr>
            <p:ph idx="1"/>
          </p:nvPr>
        </p:nvSpPr>
        <p:spPr/>
        <p:txBody>
          <a:bodyPr>
            <a:normAutofit lnSpcReduction="10000"/>
          </a:bodyPr>
          <a:lstStyle/>
          <a:p>
            <a:r>
              <a:rPr lang="en-US" dirty="0"/>
              <a:t>public </a:t>
            </a:r>
            <a:r>
              <a:rPr lang="en-US" dirty="0" err="1"/>
              <a:t>boolean</a:t>
            </a:r>
            <a:r>
              <a:rPr lang="en-US" dirty="0"/>
              <a:t> add(E e)</a:t>
            </a:r>
          </a:p>
          <a:p>
            <a:pPr marL="0" indent="0">
              <a:buNone/>
            </a:pPr>
            <a:r>
              <a:rPr lang="en-US" dirty="0" smtClean="0"/>
              <a:t>    Appends </a:t>
            </a:r>
            <a:r>
              <a:rPr lang="en-US" dirty="0"/>
              <a:t>the specified element to the end of this Vector</a:t>
            </a:r>
            <a:r>
              <a:rPr lang="en-US" dirty="0" smtClean="0"/>
              <a:t>.</a:t>
            </a:r>
          </a:p>
          <a:p>
            <a:pPr marL="0" indent="0">
              <a:buNone/>
            </a:pPr>
            <a:r>
              <a:rPr lang="en-US" dirty="0"/>
              <a:t> </a:t>
            </a:r>
            <a:r>
              <a:rPr lang="en-US" dirty="0" smtClean="0"/>
              <a:t>   Vector v = new Vector();</a:t>
            </a:r>
          </a:p>
          <a:p>
            <a:pPr marL="0" indent="0">
              <a:buNone/>
            </a:pPr>
            <a:r>
              <a:rPr lang="en-US" dirty="0"/>
              <a:t> </a:t>
            </a:r>
            <a:r>
              <a:rPr lang="en-US" dirty="0" smtClean="0"/>
              <a:t>   </a:t>
            </a:r>
            <a:r>
              <a:rPr lang="en-US" dirty="0" err="1" smtClean="0"/>
              <a:t>v.add</a:t>
            </a:r>
            <a:r>
              <a:rPr lang="en-US" dirty="0" smtClean="0"/>
              <a:t>(“SIES”);</a:t>
            </a:r>
          </a:p>
          <a:p>
            <a:pPr marL="0" indent="0">
              <a:buNone/>
            </a:pPr>
            <a:endParaRPr lang="en-US" dirty="0" smtClean="0"/>
          </a:p>
          <a:p>
            <a:r>
              <a:rPr lang="en-US" dirty="0"/>
              <a:t>public void add(</a:t>
            </a:r>
            <a:r>
              <a:rPr lang="en-US" dirty="0" err="1"/>
              <a:t>int</a:t>
            </a:r>
            <a:r>
              <a:rPr lang="en-US" dirty="0"/>
              <a:t> </a:t>
            </a:r>
            <a:r>
              <a:rPr lang="en-US" dirty="0" err="1" smtClean="0"/>
              <a:t>index,E</a:t>
            </a:r>
            <a:r>
              <a:rPr lang="en-US" dirty="0" smtClean="0"/>
              <a:t> </a:t>
            </a:r>
            <a:r>
              <a:rPr lang="en-US" dirty="0"/>
              <a:t>element)</a:t>
            </a:r>
          </a:p>
          <a:p>
            <a:pPr marL="0" indent="0">
              <a:buNone/>
            </a:pPr>
            <a:r>
              <a:rPr lang="en-US" dirty="0" smtClean="0"/>
              <a:t>   Inserts </a:t>
            </a:r>
            <a:r>
              <a:rPr lang="en-US" dirty="0"/>
              <a:t>the specified element at the specified position in this Vector. Shifts the </a:t>
            </a:r>
            <a:endParaRPr lang="en-US" dirty="0" smtClean="0"/>
          </a:p>
          <a:p>
            <a:pPr marL="0" indent="0">
              <a:buNone/>
            </a:pPr>
            <a:r>
              <a:rPr lang="en-US" dirty="0"/>
              <a:t> </a:t>
            </a:r>
            <a:r>
              <a:rPr lang="en-US" dirty="0" smtClean="0"/>
              <a:t>  element </a:t>
            </a:r>
            <a:r>
              <a:rPr lang="en-US" dirty="0"/>
              <a:t>currently at that position (if any) and any subsequent elements to the right </a:t>
            </a:r>
            <a:endParaRPr lang="en-US" dirty="0" smtClean="0"/>
          </a:p>
          <a:p>
            <a:pPr marL="0" indent="0">
              <a:buNone/>
            </a:pPr>
            <a:r>
              <a:rPr lang="en-US" dirty="0"/>
              <a:t> </a:t>
            </a:r>
            <a:r>
              <a:rPr lang="en-US" dirty="0" smtClean="0"/>
              <a:t>  (</a:t>
            </a:r>
            <a:r>
              <a:rPr lang="en-US" dirty="0"/>
              <a:t>adds one to their indices</a:t>
            </a:r>
            <a:r>
              <a:rPr lang="en-US" dirty="0" smtClean="0"/>
              <a:t>).</a:t>
            </a:r>
          </a:p>
          <a:p>
            <a:pPr marL="0" indent="0">
              <a:buNone/>
            </a:pPr>
            <a:r>
              <a:rPr lang="en-US" dirty="0"/>
              <a:t> </a:t>
            </a:r>
            <a:r>
              <a:rPr lang="en-US" dirty="0" smtClean="0"/>
              <a:t>   </a:t>
            </a:r>
            <a:r>
              <a:rPr lang="en-US" dirty="0" err="1" smtClean="0"/>
              <a:t>v.add</a:t>
            </a:r>
            <a:r>
              <a:rPr lang="en-US" dirty="0" smtClean="0"/>
              <a:t>(2,“SIES”);</a:t>
            </a:r>
            <a:endParaRPr lang="en-US" dirty="0"/>
          </a:p>
          <a:p>
            <a:pPr marL="0" indent="0">
              <a:buNone/>
            </a:pPr>
            <a:endParaRPr lang="en-US" dirty="0" smtClean="0"/>
          </a:p>
          <a:p>
            <a:pPr marL="0" indent="0">
              <a:buNone/>
            </a:pPr>
            <a:endParaRPr lang="en-US" dirty="0" smtClean="0"/>
          </a:p>
          <a:p>
            <a:pPr marL="0" indent="0">
              <a:buNone/>
            </a:pP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7" name="Title 1">
            <a:extLst>
              <a:ext uri="{FF2B5EF4-FFF2-40B4-BE49-F238E27FC236}">
                <a16:creationId xmlns:a16="http://schemas.microsoft.com/office/drawing/2014/main" id="{AABD1B11-86B6-407E-8613-42487F58725A}"/>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VECTORS</a:t>
            </a:r>
            <a:endParaRPr lang="en-US" sz="3600" dirty="0">
              <a:solidFill>
                <a:schemeClr val="bg1"/>
              </a:solidFill>
            </a:endParaRPr>
          </a:p>
        </p:txBody>
      </p:sp>
      <p:sp>
        <p:nvSpPr>
          <p:cNvPr id="8" name="Footer Placeholder 4">
            <a:extLst>
              <a:ext uri="{FF2B5EF4-FFF2-40B4-BE49-F238E27FC236}">
                <a16:creationId xmlns:a16="http://schemas.microsoft.com/office/drawing/2014/main" id="{907D8AE6-D83F-4B2F-B8CA-AE0ED3C1DFFF}"/>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225674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t>
            </a:r>
            <a:r>
              <a:rPr lang="en-US" dirty="0" smtClean="0"/>
              <a:t>elements in a vector</a:t>
            </a:r>
            <a:endParaRPr lang="en-IN" dirty="0"/>
          </a:p>
        </p:txBody>
      </p:sp>
      <p:sp>
        <p:nvSpPr>
          <p:cNvPr id="3" name="Content Placeholder 2"/>
          <p:cNvSpPr>
            <a:spLocks noGrp="1"/>
          </p:cNvSpPr>
          <p:nvPr>
            <p:ph idx="1"/>
          </p:nvPr>
        </p:nvSpPr>
        <p:spPr/>
        <p:txBody>
          <a:bodyPr>
            <a:normAutofit fontScale="92500" lnSpcReduction="20000"/>
          </a:bodyPr>
          <a:lstStyle/>
          <a:p>
            <a:r>
              <a:rPr lang="en-US" dirty="0"/>
              <a:t>public E </a:t>
            </a:r>
            <a:r>
              <a:rPr lang="en-US" dirty="0" err="1"/>
              <a:t>elementAt</a:t>
            </a:r>
            <a:r>
              <a:rPr lang="en-US" dirty="0"/>
              <a:t>(</a:t>
            </a:r>
            <a:r>
              <a:rPr lang="en-US" dirty="0" err="1"/>
              <a:t>int</a:t>
            </a:r>
            <a:r>
              <a:rPr lang="en-US" dirty="0"/>
              <a:t> index)</a:t>
            </a:r>
          </a:p>
          <a:p>
            <a:pPr marL="0" indent="0">
              <a:buNone/>
            </a:pPr>
            <a:r>
              <a:rPr lang="en-US" dirty="0" smtClean="0"/>
              <a:t>   Returns </a:t>
            </a:r>
            <a:r>
              <a:rPr lang="en-US" dirty="0"/>
              <a:t>the component at the specified index</a:t>
            </a:r>
            <a:r>
              <a:rPr lang="en-US" dirty="0" smtClean="0"/>
              <a:t>.</a:t>
            </a:r>
          </a:p>
          <a:p>
            <a:pPr marL="0" indent="0">
              <a:buNone/>
            </a:pPr>
            <a:r>
              <a:rPr lang="en-US" dirty="0"/>
              <a:t> </a:t>
            </a:r>
            <a:r>
              <a:rPr lang="en-US" dirty="0" smtClean="0"/>
              <a:t>  E </a:t>
            </a:r>
            <a:r>
              <a:rPr lang="en-US" dirty="0" err="1" smtClean="0"/>
              <a:t>e</a:t>
            </a:r>
            <a:r>
              <a:rPr lang="en-US" dirty="0" smtClean="0"/>
              <a:t> = </a:t>
            </a:r>
            <a:r>
              <a:rPr lang="en-US" dirty="0" err="1" smtClean="0"/>
              <a:t>v.elementAt</a:t>
            </a:r>
            <a:r>
              <a:rPr lang="en-US" dirty="0" smtClean="0"/>
              <a:t>(3);</a:t>
            </a:r>
          </a:p>
          <a:p>
            <a:pPr marL="0" indent="0">
              <a:buNone/>
            </a:pPr>
            <a:endParaRPr lang="en-US" dirty="0" smtClean="0"/>
          </a:p>
          <a:p>
            <a:r>
              <a:rPr lang="en-US" dirty="0"/>
              <a:t>public E </a:t>
            </a:r>
            <a:r>
              <a:rPr lang="en-US" dirty="0" err="1"/>
              <a:t>firstElement</a:t>
            </a:r>
            <a:r>
              <a:rPr lang="en-US" dirty="0"/>
              <a:t>()</a:t>
            </a:r>
          </a:p>
          <a:p>
            <a:pPr marL="0" indent="0">
              <a:buNone/>
            </a:pPr>
            <a:r>
              <a:rPr lang="en-US" dirty="0" smtClean="0"/>
              <a:t>   Returns </a:t>
            </a:r>
            <a:r>
              <a:rPr lang="en-US" dirty="0"/>
              <a:t>the first component (the item at index 0) of this vector</a:t>
            </a:r>
            <a:r>
              <a:rPr lang="en-US" dirty="0" smtClean="0"/>
              <a:t>.</a:t>
            </a:r>
          </a:p>
          <a:p>
            <a:pPr marL="0" indent="0">
              <a:buNone/>
            </a:pPr>
            <a:r>
              <a:rPr lang="en-US" dirty="0"/>
              <a:t> </a:t>
            </a:r>
            <a:r>
              <a:rPr lang="en-US" dirty="0" smtClean="0"/>
              <a:t>  E </a:t>
            </a:r>
            <a:r>
              <a:rPr lang="en-US" dirty="0" err="1" smtClean="0"/>
              <a:t>e</a:t>
            </a:r>
            <a:r>
              <a:rPr lang="en-US" dirty="0" smtClean="0"/>
              <a:t> = </a:t>
            </a:r>
            <a:r>
              <a:rPr lang="en-US" dirty="0" err="1" smtClean="0"/>
              <a:t>v.firstElement</a:t>
            </a:r>
            <a:r>
              <a:rPr lang="en-US" dirty="0" smtClean="0"/>
              <a:t>();</a:t>
            </a:r>
          </a:p>
          <a:p>
            <a:pPr marL="0" indent="0">
              <a:buNone/>
            </a:pPr>
            <a:endParaRPr lang="en-US" dirty="0" smtClean="0"/>
          </a:p>
          <a:p>
            <a:r>
              <a:rPr lang="en-US" dirty="0"/>
              <a:t>public E </a:t>
            </a:r>
            <a:r>
              <a:rPr lang="en-US" dirty="0" err="1"/>
              <a:t>lastElement</a:t>
            </a:r>
            <a:r>
              <a:rPr lang="en-US" dirty="0"/>
              <a:t>()</a:t>
            </a:r>
          </a:p>
          <a:p>
            <a:pPr marL="0" indent="0">
              <a:buNone/>
            </a:pPr>
            <a:r>
              <a:rPr lang="en-US" dirty="0" smtClean="0"/>
              <a:t>   Returns </a:t>
            </a:r>
            <a:r>
              <a:rPr lang="en-US" dirty="0"/>
              <a:t>the last component of the vector.</a:t>
            </a:r>
            <a:endParaRPr lang="en-US" dirty="0" smtClean="0"/>
          </a:p>
          <a:p>
            <a:pPr marL="0" indent="0">
              <a:buNone/>
            </a:pPr>
            <a:r>
              <a:rPr lang="en-US" dirty="0" smtClean="0"/>
              <a:t>    E </a:t>
            </a:r>
            <a:r>
              <a:rPr lang="en-US" dirty="0" err="1" smtClean="0"/>
              <a:t>e</a:t>
            </a:r>
            <a:r>
              <a:rPr lang="en-US" dirty="0" smtClean="0"/>
              <a:t> =</a:t>
            </a:r>
            <a:r>
              <a:rPr lang="en-US" dirty="0" err="1" smtClean="0"/>
              <a:t>v.lastElement</a:t>
            </a:r>
            <a:r>
              <a:rPr lang="en-US" dirty="0" smtClean="0"/>
              <a:t>();</a:t>
            </a: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8" name="Title 1">
            <a:extLst>
              <a:ext uri="{FF2B5EF4-FFF2-40B4-BE49-F238E27FC236}">
                <a16:creationId xmlns:a16="http://schemas.microsoft.com/office/drawing/2014/main" id="{AABD1B11-86B6-407E-8613-42487F58725A}"/>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VECTORS</a:t>
            </a:r>
            <a:endParaRPr lang="en-US" sz="3600" dirty="0">
              <a:solidFill>
                <a:schemeClr val="bg1"/>
              </a:solidFill>
            </a:endParaRPr>
          </a:p>
        </p:txBody>
      </p:sp>
      <p:sp>
        <p:nvSpPr>
          <p:cNvPr id="9" name="Footer Placeholder 4">
            <a:extLst>
              <a:ext uri="{FF2B5EF4-FFF2-40B4-BE49-F238E27FC236}">
                <a16:creationId xmlns:a16="http://schemas.microsoft.com/office/drawing/2014/main" id="{907D8AE6-D83F-4B2F-B8CA-AE0ED3C1DFFF}"/>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186831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elements in a vector</a:t>
            </a:r>
            <a:endParaRPr lang="en-IN" dirty="0"/>
          </a:p>
        </p:txBody>
      </p:sp>
      <p:sp>
        <p:nvSpPr>
          <p:cNvPr id="3" name="Content Placeholder 2"/>
          <p:cNvSpPr>
            <a:spLocks noGrp="1"/>
          </p:cNvSpPr>
          <p:nvPr>
            <p:ph idx="1"/>
          </p:nvPr>
        </p:nvSpPr>
        <p:spPr>
          <a:xfrm>
            <a:off x="1069848" y="1856509"/>
            <a:ext cx="10058400" cy="4315691"/>
          </a:xfrm>
        </p:spPr>
        <p:txBody>
          <a:bodyPr>
            <a:normAutofit fontScale="92500" lnSpcReduction="20000"/>
          </a:bodyPr>
          <a:lstStyle/>
          <a:p>
            <a:r>
              <a:rPr lang="en-US" dirty="0"/>
              <a:t>public void </a:t>
            </a:r>
            <a:r>
              <a:rPr lang="en-US" dirty="0" err="1"/>
              <a:t>removeElementAt</a:t>
            </a:r>
            <a:r>
              <a:rPr lang="en-US" dirty="0"/>
              <a:t>(</a:t>
            </a:r>
            <a:r>
              <a:rPr lang="en-US" dirty="0" err="1"/>
              <a:t>int</a:t>
            </a:r>
            <a:r>
              <a:rPr lang="en-US" dirty="0"/>
              <a:t> index)</a:t>
            </a:r>
          </a:p>
          <a:p>
            <a:pPr marL="0" indent="0">
              <a:buNone/>
            </a:pPr>
            <a:r>
              <a:rPr lang="en-US" dirty="0" smtClean="0"/>
              <a:t>   Deletes </a:t>
            </a:r>
            <a:r>
              <a:rPr lang="en-US" dirty="0"/>
              <a:t>the component at the specified </a:t>
            </a:r>
            <a:r>
              <a:rPr lang="en-US" dirty="0" smtClean="0"/>
              <a:t>index</a:t>
            </a:r>
            <a:r>
              <a:rPr lang="en-US" dirty="0"/>
              <a:t> </a:t>
            </a:r>
            <a:r>
              <a:rPr lang="en-US" dirty="0" smtClean="0"/>
              <a:t>and shifts the other elements </a:t>
            </a:r>
          </a:p>
          <a:p>
            <a:pPr marL="0" indent="0">
              <a:buNone/>
            </a:pPr>
            <a:r>
              <a:rPr lang="en-US" dirty="0"/>
              <a:t> </a:t>
            </a:r>
            <a:r>
              <a:rPr lang="en-US" dirty="0" smtClean="0"/>
              <a:t>  accordingly.</a:t>
            </a:r>
          </a:p>
          <a:p>
            <a:pPr marL="0" indent="0">
              <a:buNone/>
            </a:pPr>
            <a:r>
              <a:rPr lang="en-US" dirty="0" smtClean="0"/>
              <a:t>   </a:t>
            </a:r>
            <a:r>
              <a:rPr lang="en-US" dirty="0" err="1" smtClean="0"/>
              <a:t>v.removeElementAt</a:t>
            </a:r>
            <a:r>
              <a:rPr lang="en-US" dirty="0" smtClean="0"/>
              <a:t>(6);</a:t>
            </a:r>
          </a:p>
          <a:p>
            <a:pPr marL="0" indent="0">
              <a:buNone/>
            </a:pPr>
            <a:endParaRPr lang="en-US" dirty="0" smtClean="0"/>
          </a:p>
          <a:p>
            <a:r>
              <a:rPr lang="en-US" dirty="0"/>
              <a:t>public </a:t>
            </a:r>
            <a:r>
              <a:rPr lang="en-US" dirty="0" err="1"/>
              <a:t>boolean</a:t>
            </a:r>
            <a:r>
              <a:rPr lang="en-US" dirty="0"/>
              <a:t> </a:t>
            </a:r>
            <a:r>
              <a:rPr lang="en-US" dirty="0" err="1"/>
              <a:t>removeElement</a:t>
            </a:r>
            <a:r>
              <a:rPr lang="en-US" dirty="0"/>
              <a:t>(Object </a:t>
            </a:r>
            <a:r>
              <a:rPr lang="en-US" dirty="0" err="1"/>
              <a:t>obj</a:t>
            </a:r>
            <a:r>
              <a:rPr lang="en-US" dirty="0"/>
              <a:t>)</a:t>
            </a:r>
          </a:p>
          <a:p>
            <a:pPr marL="0" indent="0">
              <a:buNone/>
            </a:pPr>
            <a:r>
              <a:rPr lang="en-US" dirty="0" smtClean="0"/>
              <a:t>   Removes </a:t>
            </a:r>
            <a:r>
              <a:rPr lang="en-US" dirty="0"/>
              <a:t>the first (lowest-indexed) occurrence of the argument from this vector</a:t>
            </a:r>
            <a:r>
              <a:rPr lang="en-US" dirty="0" smtClean="0"/>
              <a:t>.</a:t>
            </a:r>
          </a:p>
          <a:p>
            <a:pPr marL="0" indent="0">
              <a:buNone/>
            </a:pPr>
            <a:r>
              <a:rPr lang="en-US" dirty="0"/>
              <a:t> </a:t>
            </a:r>
            <a:r>
              <a:rPr lang="en-US" dirty="0" smtClean="0"/>
              <a:t>  </a:t>
            </a:r>
            <a:r>
              <a:rPr lang="en-US" dirty="0" err="1" smtClean="0"/>
              <a:t>v.removeElement</a:t>
            </a:r>
            <a:r>
              <a:rPr lang="en-US" dirty="0" smtClean="0"/>
              <a:t>(45);</a:t>
            </a:r>
          </a:p>
          <a:p>
            <a:pPr marL="0" indent="0">
              <a:buNone/>
            </a:pPr>
            <a:endParaRPr lang="en-US" dirty="0" smtClean="0"/>
          </a:p>
          <a:p>
            <a:r>
              <a:rPr lang="en-US" dirty="0"/>
              <a:t>public void </a:t>
            </a:r>
            <a:r>
              <a:rPr lang="en-US" dirty="0" err="1"/>
              <a:t>removeAllElements</a:t>
            </a:r>
            <a:r>
              <a:rPr lang="en-US" dirty="0"/>
              <a:t>()</a:t>
            </a:r>
          </a:p>
          <a:p>
            <a:pPr marL="0" indent="0">
              <a:buNone/>
            </a:pPr>
            <a:r>
              <a:rPr lang="en-US" dirty="0" smtClean="0"/>
              <a:t>   Removes </a:t>
            </a:r>
            <a:r>
              <a:rPr lang="en-US" dirty="0"/>
              <a:t>all components from this vector and sets its size to zero</a:t>
            </a:r>
            <a:r>
              <a:rPr lang="en-US" dirty="0" smtClean="0"/>
              <a:t>.</a:t>
            </a:r>
          </a:p>
          <a:p>
            <a:pPr marL="0" indent="0">
              <a:buNone/>
            </a:pPr>
            <a:r>
              <a:rPr lang="en-US" dirty="0"/>
              <a:t> </a:t>
            </a:r>
            <a:r>
              <a:rPr lang="en-US" dirty="0" smtClean="0"/>
              <a:t>  v.</a:t>
            </a:r>
            <a:r>
              <a:rPr lang="en-US" dirty="0"/>
              <a:t> </a:t>
            </a:r>
            <a:r>
              <a:rPr lang="en-US" dirty="0" err="1"/>
              <a:t>removeAllElements</a:t>
            </a:r>
            <a:r>
              <a:rPr lang="en-US" dirty="0" smtClean="0"/>
              <a:t>();</a:t>
            </a:r>
            <a:endParaRPr lang="en-US" dirty="0"/>
          </a:p>
          <a:p>
            <a:pPr marL="0" indent="0">
              <a:buNone/>
            </a:pPr>
            <a:endParaRPr lang="en-US" dirty="0" smtClean="0"/>
          </a:p>
          <a:p>
            <a:pPr marL="0" indent="0">
              <a:buNone/>
            </a:pP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8" name="Title 1">
            <a:extLst>
              <a:ext uri="{FF2B5EF4-FFF2-40B4-BE49-F238E27FC236}">
                <a16:creationId xmlns:a16="http://schemas.microsoft.com/office/drawing/2014/main" id="{AABD1B11-86B6-407E-8613-42487F58725A}"/>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VECTORS</a:t>
            </a:r>
            <a:endParaRPr lang="en-US" sz="3600" dirty="0">
              <a:solidFill>
                <a:schemeClr val="bg1"/>
              </a:solidFill>
            </a:endParaRPr>
          </a:p>
        </p:txBody>
      </p:sp>
      <p:sp>
        <p:nvSpPr>
          <p:cNvPr id="9" name="Footer Placeholder 4">
            <a:extLst>
              <a:ext uri="{FF2B5EF4-FFF2-40B4-BE49-F238E27FC236}">
                <a16:creationId xmlns:a16="http://schemas.microsoft.com/office/drawing/2014/main" id="{907D8AE6-D83F-4B2F-B8CA-AE0ED3C1DFFF}"/>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91097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Searching for an element in a vector</a:t>
            </a:r>
            <a:endParaRPr lang="en-IN" sz="4800" dirty="0"/>
          </a:p>
        </p:txBody>
      </p:sp>
      <p:sp>
        <p:nvSpPr>
          <p:cNvPr id="3" name="Content Placeholder 2"/>
          <p:cNvSpPr>
            <a:spLocks noGrp="1"/>
          </p:cNvSpPr>
          <p:nvPr>
            <p:ph idx="1"/>
          </p:nvPr>
        </p:nvSpPr>
        <p:spPr/>
        <p:txBody>
          <a:bodyPr/>
          <a:lstStyle/>
          <a:p>
            <a:r>
              <a:rPr lang="en-US" dirty="0"/>
              <a:t>public </a:t>
            </a:r>
            <a:r>
              <a:rPr lang="en-US" dirty="0" err="1"/>
              <a:t>boolean</a:t>
            </a:r>
            <a:r>
              <a:rPr lang="en-US" dirty="0"/>
              <a:t> contains(Object o)</a:t>
            </a:r>
          </a:p>
          <a:p>
            <a:pPr marL="0" indent="0">
              <a:buNone/>
            </a:pPr>
            <a:r>
              <a:rPr lang="en-US" dirty="0" smtClean="0"/>
              <a:t>   Returns </a:t>
            </a:r>
            <a:r>
              <a:rPr lang="en-US" dirty="0"/>
              <a:t>true if this vector contains the specified element</a:t>
            </a:r>
            <a:r>
              <a:rPr lang="en-US" dirty="0" smtClean="0"/>
              <a:t>.</a:t>
            </a:r>
          </a:p>
          <a:p>
            <a:pPr marL="0" indent="0">
              <a:buNone/>
            </a:pPr>
            <a:r>
              <a:rPr lang="en-US" dirty="0"/>
              <a:t> </a:t>
            </a:r>
            <a:r>
              <a:rPr lang="en-US" dirty="0" smtClean="0"/>
              <a:t>  </a:t>
            </a:r>
            <a:r>
              <a:rPr lang="en-US" dirty="0" err="1" smtClean="0"/>
              <a:t>boolean</a:t>
            </a:r>
            <a:r>
              <a:rPr lang="en-US" dirty="0" smtClean="0"/>
              <a:t> b = </a:t>
            </a:r>
            <a:r>
              <a:rPr lang="en-US" dirty="0" err="1" smtClean="0"/>
              <a:t>v.contains</a:t>
            </a:r>
            <a:r>
              <a:rPr lang="en-US" dirty="0" smtClean="0"/>
              <a:t>(67);</a:t>
            </a:r>
          </a:p>
          <a:p>
            <a:pPr marL="0" indent="0">
              <a:buNone/>
            </a:pP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6" name="Title 1">
            <a:extLst>
              <a:ext uri="{FF2B5EF4-FFF2-40B4-BE49-F238E27FC236}">
                <a16:creationId xmlns:a16="http://schemas.microsoft.com/office/drawing/2014/main" id="{AABD1B11-86B6-407E-8613-42487F58725A}"/>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VECTORS</a:t>
            </a:r>
            <a:endParaRPr lang="en-US" sz="3600" dirty="0">
              <a:solidFill>
                <a:schemeClr val="bg1"/>
              </a:solidFill>
            </a:endParaRPr>
          </a:p>
        </p:txBody>
      </p:sp>
      <p:sp>
        <p:nvSpPr>
          <p:cNvPr id="7" name="Footer Placeholder 4">
            <a:extLst>
              <a:ext uri="{FF2B5EF4-FFF2-40B4-BE49-F238E27FC236}">
                <a16:creationId xmlns:a16="http://schemas.microsoft.com/office/drawing/2014/main" id="{907D8AE6-D83F-4B2F-B8CA-AE0ED3C1DFFF}"/>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168182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Retreiving</a:t>
            </a:r>
            <a:r>
              <a:rPr lang="en-US" dirty="0"/>
              <a:t>/setting vector size</a:t>
            </a:r>
          </a:p>
        </p:txBody>
      </p:sp>
      <p:sp>
        <p:nvSpPr>
          <p:cNvPr id="3" name="Content Placeholder 2"/>
          <p:cNvSpPr>
            <a:spLocks noGrp="1"/>
          </p:cNvSpPr>
          <p:nvPr>
            <p:ph idx="1"/>
          </p:nvPr>
        </p:nvSpPr>
        <p:spPr/>
        <p:txBody>
          <a:bodyPr/>
          <a:lstStyle/>
          <a:p>
            <a:r>
              <a:rPr lang="en-US" dirty="0"/>
              <a:t>public </a:t>
            </a:r>
            <a:r>
              <a:rPr lang="en-US" dirty="0" err="1"/>
              <a:t>int</a:t>
            </a:r>
            <a:r>
              <a:rPr lang="en-US" dirty="0"/>
              <a:t> size()</a:t>
            </a:r>
          </a:p>
          <a:p>
            <a:pPr marL="0" indent="0">
              <a:buNone/>
            </a:pPr>
            <a:r>
              <a:rPr lang="en-US" dirty="0" smtClean="0"/>
              <a:t>   Returns </a:t>
            </a:r>
            <a:r>
              <a:rPr lang="en-US" dirty="0"/>
              <a:t>the number of components in this vector</a:t>
            </a:r>
            <a:r>
              <a:rPr lang="en-US" dirty="0" smtClean="0"/>
              <a:t>.</a:t>
            </a:r>
          </a:p>
          <a:p>
            <a:pPr marL="0" indent="0">
              <a:buNone/>
            </a:pPr>
            <a:r>
              <a:rPr lang="en-US" dirty="0" smtClean="0"/>
              <a:t>   </a:t>
            </a:r>
            <a:r>
              <a:rPr lang="en-US" dirty="0" err="1"/>
              <a:t>i</a:t>
            </a:r>
            <a:r>
              <a:rPr lang="en-US" dirty="0" err="1" smtClean="0"/>
              <a:t>nt</a:t>
            </a:r>
            <a:r>
              <a:rPr lang="en-US" dirty="0" smtClean="0"/>
              <a:t> y = </a:t>
            </a:r>
            <a:r>
              <a:rPr lang="en-US" dirty="0" err="1" smtClean="0"/>
              <a:t>v.size</a:t>
            </a:r>
            <a:r>
              <a:rPr lang="en-US" dirty="0" smtClean="0"/>
              <a:t>();</a:t>
            </a:r>
          </a:p>
          <a:p>
            <a:pPr marL="0" indent="0">
              <a:buNone/>
            </a:pPr>
            <a:endParaRPr lang="en-US" dirty="0" smtClean="0"/>
          </a:p>
          <a:p>
            <a:r>
              <a:rPr lang="en-US" dirty="0"/>
              <a:t>public void </a:t>
            </a:r>
            <a:r>
              <a:rPr lang="en-US" dirty="0" err="1"/>
              <a:t>setSize</a:t>
            </a:r>
            <a:r>
              <a:rPr lang="en-US" dirty="0"/>
              <a:t>(</a:t>
            </a:r>
            <a:r>
              <a:rPr lang="en-US" dirty="0" err="1"/>
              <a:t>int</a:t>
            </a:r>
            <a:r>
              <a:rPr lang="en-US" dirty="0"/>
              <a:t> </a:t>
            </a:r>
            <a:r>
              <a:rPr lang="en-US" dirty="0" err="1"/>
              <a:t>newSize</a:t>
            </a:r>
            <a:r>
              <a:rPr lang="en-US" dirty="0"/>
              <a:t>)</a:t>
            </a:r>
          </a:p>
          <a:p>
            <a:pPr marL="0" indent="0">
              <a:buNone/>
            </a:pPr>
            <a:r>
              <a:rPr lang="en-US" dirty="0" smtClean="0"/>
              <a:t>   Sets </a:t>
            </a:r>
            <a:r>
              <a:rPr lang="en-US" dirty="0"/>
              <a:t>the size of this vector</a:t>
            </a:r>
            <a:r>
              <a:rPr lang="en-US" dirty="0" smtClean="0"/>
              <a:t>.</a:t>
            </a:r>
          </a:p>
          <a:p>
            <a:pPr marL="0" indent="0">
              <a:buNone/>
            </a:pPr>
            <a:r>
              <a:rPr lang="en-US" dirty="0"/>
              <a:t> </a:t>
            </a:r>
            <a:r>
              <a:rPr lang="en-US" dirty="0" smtClean="0"/>
              <a:t>  </a:t>
            </a:r>
            <a:r>
              <a:rPr lang="en-US" dirty="0" err="1" smtClean="0"/>
              <a:t>v.setSize</a:t>
            </a:r>
            <a:r>
              <a:rPr lang="en-US" dirty="0" smtClean="0"/>
              <a:t>(10);</a:t>
            </a: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7" name="Title 1">
            <a:extLst>
              <a:ext uri="{FF2B5EF4-FFF2-40B4-BE49-F238E27FC236}">
                <a16:creationId xmlns:a16="http://schemas.microsoft.com/office/drawing/2014/main" id="{AABD1B11-86B6-407E-8613-42487F58725A}"/>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VECTORS</a:t>
            </a:r>
            <a:endParaRPr lang="en-US" sz="3600" dirty="0">
              <a:solidFill>
                <a:schemeClr val="bg1"/>
              </a:solidFill>
            </a:endParaRPr>
          </a:p>
        </p:txBody>
      </p:sp>
      <p:sp>
        <p:nvSpPr>
          <p:cNvPr id="8" name="Footer Placeholder 4">
            <a:extLst>
              <a:ext uri="{FF2B5EF4-FFF2-40B4-BE49-F238E27FC236}">
                <a16:creationId xmlns:a16="http://schemas.microsoft.com/office/drawing/2014/main" id="{907D8AE6-D83F-4B2F-B8CA-AE0ED3C1DFFF}"/>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9888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E2F3-116B-4EAD-A5DB-3E3ABE62FE43}"/>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Multithreading</a:t>
            </a:r>
          </a:p>
        </p:txBody>
      </p:sp>
      <p:sp>
        <p:nvSpPr>
          <p:cNvPr id="5" name="Footer Placeholder 4">
            <a:extLst>
              <a:ext uri="{FF2B5EF4-FFF2-40B4-BE49-F238E27FC236}">
                <a16:creationId xmlns:a16="http://schemas.microsoft.com/office/drawing/2014/main" id="{E722DB79-A8FD-4CF8-9E54-62081F4CAD4F}"/>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1020402" y="1190825"/>
            <a:ext cx="10487414" cy="1385363"/>
          </a:xfrm>
        </p:spPr>
        <p:txBody>
          <a:bodyPr>
            <a:normAutofit fontScale="92500" lnSpcReduction="20000"/>
          </a:bodyPr>
          <a:lstStyle/>
          <a:p>
            <a:r>
              <a:rPr lang="en-US" dirty="0"/>
              <a:t>Thread – a program that has a single flow of control (one task)</a:t>
            </a:r>
          </a:p>
          <a:p>
            <a:r>
              <a:rPr lang="en-US" dirty="0"/>
              <a:t>Multithreading – sub-parts of a program implemented in parallel</a:t>
            </a:r>
          </a:p>
          <a:p>
            <a:r>
              <a:rPr lang="en-US" dirty="0"/>
              <a:t>Creating a thread – Thread class and  Runnable interface</a:t>
            </a:r>
          </a:p>
          <a:p>
            <a:r>
              <a:rPr lang="en-US" dirty="0"/>
              <a:t>Thread class and Runnable Interface in </a:t>
            </a:r>
            <a:r>
              <a:rPr lang="en-US" dirty="0" err="1"/>
              <a:t>java.lang</a:t>
            </a:r>
            <a:r>
              <a:rPr lang="en-US" dirty="0"/>
              <a:t> package</a:t>
            </a:r>
          </a:p>
          <a:p>
            <a:endParaRPr lang="en-US" dirty="0"/>
          </a:p>
          <a:p>
            <a:endParaRPr lang="en-US" dirty="0"/>
          </a:p>
        </p:txBody>
      </p:sp>
      <p:sp>
        <p:nvSpPr>
          <p:cNvPr id="11" name="Rectangle 10">
            <a:extLst>
              <a:ext uri="{FF2B5EF4-FFF2-40B4-BE49-F238E27FC236}">
                <a16:creationId xmlns:a16="http://schemas.microsoft.com/office/drawing/2014/main" id="{6506BAD5-191E-407C-AEBC-7705B5822DBC}"/>
              </a:ext>
            </a:extLst>
          </p:cNvPr>
          <p:cNvSpPr/>
          <p:nvPr/>
        </p:nvSpPr>
        <p:spPr>
          <a:xfrm>
            <a:off x="4864231" y="3271100"/>
            <a:ext cx="1659117" cy="707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7004DA-7B1F-43D8-8E4E-BDAFC7DEF5DE}"/>
              </a:ext>
            </a:extLst>
          </p:cNvPr>
          <p:cNvSpPr/>
          <p:nvPr/>
        </p:nvSpPr>
        <p:spPr>
          <a:xfrm>
            <a:off x="7630996" y="4890546"/>
            <a:ext cx="1659117" cy="707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817C1D-CED1-4DD9-BC2A-2CDAACDBF7A7}"/>
              </a:ext>
            </a:extLst>
          </p:cNvPr>
          <p:cNvSpPr/>
          <p:nvPr/>
        </p:nvSpPr>
        <p:spPr>
          <a:xfrm>
            <a:off x="4864230" y="4937679"/>
            <a:ext cx="1659117" cy="707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E682C64-FCF6-49AA-ABC8-FEB751BE0249}"/>
              </a:ext>
            </a:extLst>
          </p:cNvPr>
          <p:cNvSpPr/>
          <p:nvPr/>
        </p:nvSpPr>
        <p:spPr>
          <a:xfrm>
            <a:off x="2097464" y="4888975"/>
            <a:ext cx="1659117" cy="707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6AB7C50-25EA-4F2A-990F-7563955B97FD}"/>
              </a:ext>
            </a:extLst>
          </p:cNvPr>
          <p:cNvSpPr txBox="1"/>
          <p:nvPr/>
        </p:nvSpPr>
        <p:spPr>
          <a:xfrm>
            <a:off x="5002097" y="3412975"/>
            <a:ext cx="1659117" cy="369332"/>
          </a:xfrm>
          <a:prstGeom prst="rect">
            <a:avLst/>
          </a:prstGeom>
          <a:noFill/>
        </p:spPr>
        <p:txBody>
          <a:bodyPr wrap="square" rtlCol="0">
            <a:spAutoFit/>
          </a:bodyPr>
          <a:lstStyle/>
          <a:p>
            <a:r>
              <a:rPr lang="en-US" dirty="0"/>
              <a:t>main thread</a:t>
            </a:r>
          </a:p>
        </p:txBody>
      </p:sp>
      <p:sp>
        <p:nvSpPr>
          <p:cNvPr id="16" name="TextBox 15">
            <a:extLst>
              <a:ext uri="{FF2B5EF4-FFF2-40B4-BE49-F238E27FC236}">
                <a16:creationId xmlns:a16="http://schemas.microsoft.com/office/drawing/2014/main" id="{183FEE7C-3257-46DD-A5D8-0C63F8D67614}"/>
              </a:ext>
            </a:extLst>
          </p:cNvPr>
          <p:cNvSpPr txBox="1"/>
          <p:nvPr/>
        </p:nvSpPr>
        <p:spPr>
          <a:xfrm>
            <a:off x="2316637" y="5061229"/>
            <a:ext cx="1659117" cy="369332"/>
          </a:xfrm>
          <a:prstGeom prst="rect">
            <a:avLst/>
          </a:prstGeom>
          <a:noFill/>
        </p:spPr>
        <p:txBody>
          <a:bodyPr wrap="square" rtlCol="0">
            <a:spAutoFit/>
          </a:bodyPr>
          <a:lstStyle/>
          <a:p>
            <a:r>
              <a:rPr lang="en-US" dirty="0"/>
              <a:t>Thread A</a:t>
            </a:r>
          </a:p>
        </p:txBody>
      </p:sp>
      <p:sp>
        <p:nvSpPr>
          <p:cNvPr id="18" name="TextBox 17">
            <a:extLst>
              <a:ext uri="{FF2B5EF4-FFF2-40B4-BE49-F238E27FC236}">
                <a16:creationId xmlns:a16="http://schemas.microsoft.com/office/drawing/2014/main" id="{6165E73E-1C79-4552-A897-9C224420C366}"/>
              </a:ext>
            </a:extLst>
          </p:cNvPr>
          <p:cNvSpPr txBox="1"/>
          <p:nvPr/>
        </p:nvSpPr>
        <p:spPr>
          <a:xfrm>
            <a:off x="5083403" y="5092182"/>
            <a:ext cx="1275763" cy="369332"/>
          </a:xfrm>
          <a:prstGeom prst="rect">
            <a:avLst/>
          </a:prstGeom>
          <a:noFill/>
        </p:spPr>
        <p:txBody>
          <a:bodyPr wrap="square" rtlCol="0">
            <a:spAutoFit/>
          </a:bodyPr>
          <a:lstStyle/>
          <a:p>
            <a:r>
              <a:rPr lang="en-US" dirty="0"/>
              <a:t>Thread B</a:t>
            </a:r>
          </a:p>
        </p:txBody>
      </p:sp>
      <p:sp>
        <p:nvSpPr>
          <p:cNvPr id="19" name="TextBox 18">
            <a:extLst>
              <a:ext uri="{FF2B5EF4-FFF2-40B4-BE49-F238E27FC236}">
                <a16:creationId xmlns:a16="http://schemas.microsoft.com/office/drawing/2014/main" id="{AA7076D5-BABD-49F0-B8C9-44CEBA3E1A33}"/>
              </a:ext>
            </a:extLst>
          </p:cNvPr>
          <p:cNvSpPr txBox="1"/>
          <p:nvPr/>
        </p:nvSpPr>
        <p:spPr>
          <a:xfrm>
            <a:off x="7805390" y="5035288"/>
            <a:ext cx="1659117" cy="369332"/>
          </a:xfrm>
          <a:prstGeom prst="rect">
            <a:avLst/>
          </a:prstGeom>
          <a:noFill/>
        </p:spPr>
        <p:txBody>
          <a:bodyPr wrap="square" rtlCol="0">
            <a:spAutoFit/>
          </a:bodyPr>
          <a:lstStyle/>
          <a:p>
            <a:r>
              <a:rPr lang="en-US" dirty="0"/>
              <a:t>Thread C                      </a:t>
            </a:r>
          </a:p>
        </p:txBody>
      </p:sp>
      <p:cxnSp>
        <p:nvCxnSpPr>
          <p:cNvPr id="21" name="Straight Arrow Connector 20">
            <a:extLst>
              <a:ext uri="{FF2B5EF4-FFF2-40B4-BE49-F238E27FC236}">
                <a16:creationId xmlns:a16="http://schemas.microsoft.com/office/drawing/2014/main" id="{0FA377AC-1C82-4994-B1DD-DBC98EF6C25F}"/>
              </a:ext>
            </a:extLst>
          </p:cNvPr>
          <p:cNvCxnSpPr/>
          <p:nvPr/>
        </p:nvCxnSpPr>
        <p:spPr>
          <a:xfrm flipH="1">
            <a:off x="3525625" y="4098302"/>
            <a:ext cx="1668544" cy="63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03A8AB-00EA-499B-B8A6-E3FF0A8A4628}"/>
              </a:ext>
            </a:extLst>
          </p:cNvPr>
          <p:cNvCxnSpPr/>
          <p:nvPr/>
        </p:nvCxnSpPr>
        <p:spPr>
          <a:xfrm>
            <a:off x="5599522" y="4092214"/>
            <a:ext cx="0" cy="70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D09F58-90F9-4D57-AA53-0E05EBB035D6}"/>
              </a:ext>
            </a:extLst>
          </p:cNvPr>
          <p:cNvCxnSpPr/>
          <p:nvPr/>
        </p:nvCxnSpPr>
        <p:spPr>
          <a:xfrm>
            <a:off x="5920033" y="4098302"/>
            <a:ext cx="2064470" cy="63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1961081-8FEE-4ED2-8D6E-5FC62F83DE1F}"/>
              </a:ext>
            </a:extLst>
          </p:cNvPr>
          <p:cNvCxnSpPr/>
          <p:nvPr/>
        </p:nvCxnSpPr>
        <p:spPr>
          <a:xfrm>
            <a:off x="3874416" y="5175314"/>
            <a:ext cx="989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CFB9E70-CCC2-4332-92AC-0049EE389DE2}"/>
              </a:ext>
            </a:extLst>
          </p:cNvPr>
          <p:cNvCxnSpPr>
            <a:cxnSpLocks/>
            <a:endCxn id="12" idx="1"/>
          </p:cNvCxnSpPr>
          <p:nvPr/>
        </p:nvCxnSpPr>
        <p:spPr>
          <a:xfrm>
            <a:off x="6558698" y="5242480"/>
            <a:ext cx="1072298" cy="1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A7915C7-4967-4758-AA3E-7F08C8CFA6A5}"/>
              </a:ext>
            </a:extLst>
          </p:cNvPr>
          <p:cNvCxnSpPr/>
          <p:nvPr/>
        </p:nvCxnSpPr>
        <p:spPr>
          <a:xfrm flipH="1">
            <a:off x="6627043" y="5476972"/>
            <a:ext cx="1003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A2051D-5007-404A-9BD7-D4BF26739E3C}"/>
              </a:ext>
            </a:extLst>
          </p:cNvPr>
          <p:cNvCxnSpPr/>
          <p:nvPr/>
        </p:nvCxnSpPr>
        <p:spPr>
          <a:xfrm flipH="1">
            <a:off x="3874416" y="5410984"/>
            <a:ext cx="989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641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newspaper&#10;&#10;Description automatically generated">
            <a:extLst>
              <a:ext uri="{FF2B5EF4-FFF2-40B4-BE49-F238E27FC236}">
                <a16:creationId xmlns:a16="http://schemas.microsoft.com/office/drawing/2014/main" id="{1899207E-3410-4161-80D9-49807A9FEA4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052" t="7080" r="1355" b="1"/>
          <a:stretch/>
        </p:blipFill>
        <p:spPr>
          <a:xfrm>
            <a:off x="182880" y="801881"/>
            <a:ext cx="6807200" cy="5254237"/>
          </a:xfrm>
          <a:prstGeom prst="rect">
            <a:avLst/>
          </a:prstGeom>
        </p:spPr>
      </p:pic>
      <p:sp>
        <p:nvSpPr>
          <p:cNvPr id="26" name="TextBox 25">
            <a:extLst>
              <a:ext uri="{FF2B5EF4-FFF2-40B4-BE49-F238E27FC236}">
                <a16:creationId xmlns:a16="http://schemas.microsoft.com/office/drawing/2014/main" id="{373A6733-707D-4A10-AD01-917B9609A756}"/>
              </a:ext>
            </a:extLst>
          </p:cNvPr>
          <p:cNvSpPr txBox="1"/>
          <p:nvPr/>
        </p:nvSpPr>
        <p:spPr>
          <a:xfrm>
            <a:off x="7091680" y="2076660"/>
            <a:ext cx="5201920" cy="2308324"/>
          </a:xfrm>
          <a:prstGeom prst="rect">
            <a:avLst/>
          </a:prstGeom>
          <a:solidFill>
            <a:schemeClr val="accent2">
              <a:lumMod val="20000"/>
              <a:lumOff val="80000"/>
            </a:schemeClr>
          </a:solidFill>
        </p:spPr>
        <p:txBody>
          <a:bodyPr wrap="square" rtlCol="0">
            <a:spAutoFit/>
          </a:bodyPr>
          <a:lstStyle/>
          <a:p>
            <a:r>
              <a:rPr lang="en-US" sz="1600" dirty="0"/>
              <a:t>The elements of  vector: [10,20,30, </a:t>
            </a:r>
            <a:r>
              <a:rPr lang="en-US" sz="1600" dirty="0" err="1"/>
              <a:t>Sharanam</a:t>
            </a:r>
            <a:r>
              <a:rPr lang="en-US" sz="1600" dirty="0"/>
              <a:t> Shah]</a:t>
            </a:r>
          </a:p>
          <a:p>
            <a:r>
              <a:rPr lang="en-US" sz="1600" dirty="0"/>
              <a:t>The size of the vector are: 4</a:t>
            </a:r>
          </a:p>
          <a:p>
            <a:r>
              <a:rPr lang="en-US" sz="1600" dirty="0"/>
              <a:t>The element at position 2 is : 30</a:t>
            </a:r>
          </a:p>
          <a:p>
            <a:r>
              <a:rPr lang="en-US" sz="1600" dirty="0"/>
              <a:t>The first element of the vector is : 10</a:t>
            </a:r>
          </a:p>
          <a:p>
            <a:r>
              <a:rPr lang="en-US" sz="1600" dirty="0"/>
              <a:t>The last element of the vector is : </a:t>
            </a:r>
            <a:r>
              <a:rPr lang="en-US" sz="1600" dirty="0" err="1"/>
              <a:t>Sharanam</a:t>
            </a:r>
            <a:r>
              <a:rPr lang="en-US" sz="1600" dirty="0"/>
              <a:t> Shah</a:t>
            </a:r>
          </a:p>
          <a:p>
            <a:r>
              <a:rPr lang="en-US" sz="1600" dirty="0"/>
              <a:t>The elements of the vector: [10,20,Sharanam Shah]</a:t>
            </a:r>
          </a:p>
          <a:p>
            <a:r>
              <a:rPr lang="en-US" sz="1600" dirty="0"/>
              <a:t>The elements are: 10</a:t>
            </a:r>
          </a:p>
          <a:p>
            <a:r>
              <a:rPr lang="en-US" sz="1600" dirty="0"/>
              <a:t>The elements are: 20</a:t>
            </a:r>
          </a:p>
          <a:p>
            <a:r>
              <a:rPr lang="en-US" sz="1600" dirty="0"/>
              <a:t>The elements are: </a:t>
            </a:r>
            <a:r>
              <a:rPr lang="en-US" sz="1600" dirty="0" err="1"/>
              <a:t>Sharanam</a:t>
            </a:r>
            <a:r>
              <a:rPr lang="en-US" sz="1600" dirty="0"/>
              <a:t> Shah</a:t>
            </a:r>
          </a:p>
        </p:txBody>
      </p:sp>
      <p:sp>
        <p:nvSpPr>
          <p:cNvPr id="8" name="Title 1">
            <a:extLst>
              <a:ext uri="{FF2B5EF4-FFF2-40B4-BE49-F238E27FC236}">
                <a16:creationId xmlns:a16="http://schemas.microsoft.com/office/drawing/2014/main" id="{5F164707-9591-4632-B3FF-7134B7DEA54C}"/>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a:solidFill>
                  <a:schemeClr val="bg1"/>
                </a:solidFill>
              </a:rPr>
              <a:t>VECTORS</a:t>
            </a:r>
            <a:endParaRPr lang="en-US" sz="3600" dirty="0">
              <a:solidFill>
                <a:schemeClr val="bg1"/>
              </a:solidFill>
            </a:endParaRPr>
          </a:p>
        </p:txBody>
      </p:sp>
      <p:sp>
        <p:nvSpPr>
          <p:cNvPr id="9" name="Footer Placeholder 4">
            <a:extLst>
              <a:ext uri="{FF2B5EF4-FFF2-40B4-BE49-F238E27FC236}">
                <a16:creationId xmlns:a16="http://schemas.microsoft.com/office/drawing/2014/main" id="{FD061F41-73AF-4761-B6B8-B10817573011}"/>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67234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1049517" y="887798"/>
            <a:ext cx="10401737" cy="1214379"/>
          </a:xfrm>
        </p:spPr>
        <p:txBody>
          <a:bodyPr>
            <a:normAutofit/>
          </a:bodyPr>
          <a:lstStyle/>
          <a:p>
            <a:pPr marL="0" indent="0">
              <a:buNone/>
            </a:pPr>
            <a:r>
              <a:rPr lang="en-US" dirty="0"/>
              <a:t>Enumerations serve the purpose of representing a group of named constants in a programming language. </a:t>
            </a:r>
          </a:p>
          <a:p>
            <a:pPr marL="0" indent="0">
              <a:buNone/>
            </a:pPr>
            <a:r>
              <a:rPr lang="en-US" dirty="0"/>
              <a:t>Enums are used when we know all possible values at </a:t>
            </a:r>
            <a:r>
              <a:rPr lang="en-US" b="1" dirty="0"/>
              <a:t>compile time</a:t>
            </a: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5617C15A-BFBC-4B9A-9D04-B6BE2F61C5EB}"/>
              </a:ext>
            </a:extLst>
          </p:cNvPr>
          <p:cNvSpPr txBox="1"/>
          <p:nvPr/>
        </p:nvSpPr>
        <p:spPr>
          <a:xfrm>
            <a:off x="1049518" y="2254435"/>
            <a:ext cx="11142482" cy="3416320"/>
          </a:xfrm>
          <a:prstGeom prst="rect">
            <a:avLst/>
          </a:prstGeom>
          <a:noFill/>
        </p:spPr>
        <p:txBody>
          <a:bodyPr wrap="square" rtlCol="0">
            <a:spAutoFit/>
          </a:bodyPr>
          <a:lstStyle/>
          <a:p>
            <a:r>
              <a:rPr lang="en-US" dirty="0"/>
              <a:t>public </a:t>
            </a:r>
            <a:r>
              <a:rPr lang="en-US" dirty="0" err="1"/>
              <a:t>enum</a:t>
            </a:r>
            <a:r>
              <a:rPr lang="en-US" dirty="0"/>
              <a:t> Suit</a:t>
            </a:r>
          </a:p>
          <a:p>
            <a:r>
              <a:rPr lang="en-US" dirty="0"/>
              <a:t>{ CLUB,DIAMOND,HEARTS,SPADE}</a:t>
            </a:r>
          </a:p>
          <a:p>
            <a:endParaRPr lang="en-US" dirty="0"/>
          </a:p>
          <a:p>
            <a:r>
              <a:rPr lang="en-US" dirty="0"/>
              <a:t>public </a:t>
            </a:r>
            <a:r>
              <a:rPr lang="en-US" dirty="0" err="1"/>
              <a:t>enum</a:t>
            </a:r>
            <a:r>
              <a:rPr lang="en-US" dirty="0"/>
              <a:t> Day </a:t>
            </a:r>
          </a:p>
          <a:p>
            <a:r>
              <a:rPr lang="en-US" dirty="0"/>
              <a:t>{ SUNDAY, MONDAY, TUESDAY, WEDNESDAY, THURSDAY, FRIDAY, SATURDAY } </a:t>
            </a:r>
          </a:p>
          <a:p>
            <a:endParaRPr lang="en-US" dirty="0"/>
          </a:p>
          <a:p>
            <a:r>
              <a:rPr lang="en-US" dirty="0"/>
              <a:t>public </a:t>
            </a:r>
            <a:r>
              <a:rPr lang="en-US" dirty="0" err="1"/>
              <a:t>enum</a:t>
            </a:r>
            <a:r>
              <a:rPr lang="en-US" dirty="0"/>
              <a:t> graduate</a:t>
            </a:r>
          </a:p>
          <a:p>
            <a:r>
              <a:rPr lang="en-US" dirty="0"/>
              <a:t>{YES,NO}</a:t>
            </a:r>
          </a:p>
          <a:p>
            <a:endParaRPr lang="en-US" dirty="0"/>
          </a:p>
          <a:p>
            <a:r>
              <a:rPr lang="en-US" dirty="0"/>
              <a:t>public </a:t>
            </a:r>
            <a:r>
              <a:rPr lang="en-US" dirty="0" err="1"/>
              <a:t>enum</a:t>
            </a:r>
            <a:r>
              <a:rPr lang="en-US" dirty="0"/>
              <a:t> graduate</a:t>
            </a:r>
          </a:p>
          <a:p>
            <a:r>
              <a:rPr lang="en-US" dirty="0"/>
              <a:t>{ MATHS, STATISTICS,CHEMISTRY, COMMERCE, IT, CS}</a:t>
            </a:r>
          </a:p>
          <a:p>
            <a:endParaRPr lang="en-US" dirty="0"/>
          </a:p>
        </p:txBody>
      </p:sp>
      <p:sp>
        <p:nvSpPr>
          <p:cNvPr id="8" name="Title 1">
            <a:extLst>
              <a:ext uri="{FF2B5EF4-FFF2-40B4-BE49-F238E27FC236}">
                <a16:creationId xmlns:a16="http://schemas.microsoft.com/office/drawing/2014/main" id="{66F3C4E8-A974-4463-A8CD-328D80246385}"/>
              </a:ext>
            </a:extLst>
          </p:cNvPr>
          <p:cNvSpPr txBox="1">
            <a:spLocks/>
          </p:cNvSpPr>
          <p:nvPr/>
        </p:nvSpPr>
        <p:spPr>
          <a:xfrm>
            <a:off x="0" y="78897"/>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ENUMERATION - </a:t>
            </a:r>
            <a:r>
              <a:rPr lang="en-US" sz="3600" dirty="0" err="1">
                <a:solidFill>
                  <a:schemeClr val="bg1"/>
                </a:solidFill>
              </a:rPr>
              <a:t>enums</a:t>
            </a:r>
            <a:endParaRPr lang="en-US" sz="3600" dirty="0">
              <a:solidFill>
                <a:schemeClr val="bg1"/>
              </a:solidFill>
            </a:endParaRPr>
          </a:p>
        </p:txBody>
      </p:sp>
      <p:sp>
        <p:nvSpPr>
          <p:cNvPr id="10" name="Footer Placeholder 4">
            <a:extLst>
              <a:ext uri="{FF2B5EF4-FFF2-40B4-BE49-F238E27FC236}">
                <a16:creationId xmlns:a16="http://schemas.microsoft.com/office/drawing/2014/main" id="{70B1AF22-0022-4F69-93CA-0F15FEA03FFF}"/>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270662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76570-4CAF-4C80-908D-EBD0DFEAFEC2}"/>
              </a:ext>
            </a:extLst>
          </p:cNvPr>
          <p:cNvSpPr txBox="1"/>
          <p:nvPr/>
        </p:nvSpPr>
        <p:spPr>
          <a:xfrm>
            <a:off x="207390" y="936010"/>
            <a:ext cx="5128181" cy="923330"/>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package </a:t>
            </a:r>
            <a:r>
              <a:rPr lang="en-US" altLang="en-US" b="1" dirty="0" err="1">
                <a:solidFill>
                  <a:srgbClr val="00B050"/>
                </a:solidFill>
                <a:latin typeface="Menlo"/>
              </a:rPr>
              <a:t>etest</a:t>
            </a:r>
            <a:r>
              <a:rPr lang="en-US" altLang="en-US" dirty="0">
                <a:solidFill>
                  <a:srgbClr val="333333"/>
                </a:solidFill>
                <a:latin typeface="Menlo"/>
              </a:rPr>
              <a:t>;</a:t>
            </a:r>
          </a:p>
          <a:p>
            <a:r>
              <a:rPr lang="en-US" altLang="en-US" dirty="0">
                <a:solidFill>
                  <a:srgbClr val="333333"/>
                </a:solidFill>
                <a:latin typeface="Menlo"/>
              </a:rPr>
              <a:t>public </a:t>
            </a:r>
            <a:r>
              <a:rPr lang="en-US" altLang="en-US" dirty="0" err="1">
                <a:solidFill>
                  <a:srgbClr val="333333"/>
                </a:solidFill>
                <a:latin typeface="Menlo"/>
              </a:rPr>
              <a:t>enum</a:t>
            </a:r>
            <a:r>
              <a:rPr lang="en-US" altLang="en-US" dirty="0">
                <a:solidFill>
                  <a:srgbClr val="333333"/>
                </a:solidFill>
                <a:latin typeface="Menlo"/>
              </a:rPr>
              <a:t> </a:t>
            </a:r>
            <a:r>
              <a:rPr lang="en-US" altLang="en-US" b="1" dirty="0">
                <a:solidFill>
                  <a:srgbClr val="FF0000"/>
                </a:solidFill>
                <a:latin typeface="Menlo"/>
              </a:rPr>
              <a:t>Book</a:t>
            </a:r>
          </a:p>
          <a:p>
            <a:r>
              <a:rPr lang="en-US" altLang="en-US" dirty="0">
                <a:solidFill>
                  <a:srgbClr val="333333"/>
                </a:solidFill>
                <a:latin typeface="Menlo"/>
              </a:rPr>
              <a:t>{ORACLE,JAVAEE,JSP}</a:t>
            </a:r>
          </a:p>
        </p:txBody>
      </p:sp>
      <p:sp>
        <p:nvSpPr>
          <p:cNvPr id="10" name="TextBox 9">
            <a:extLst>
              <a:ext uri="{FF2B5EF4-FFF2-40B4-BE49-F238E27FC236}">
                <a16:creationId xmlns:a16="http://schemas.microsoft.com/office/drawing/2014/main" id="{DD721B1E-6D55-469A-948B-5F4770FD2E40}"/>
              </a:ext>
            </a:extLst>
          </p:cNvPr>
          <p:cNvSpPr txBox="1"/>
          <p:nvPr/>
        </p:nvSpPr>
        <p:spPr>
          <a:xfrm>
            <a:off x="207390" y="2059810"/>
            <a:ext cx="5090474" cy="3970318"/>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package </a:t>
            </a:r>
            <a:r>
              <a:rPr lang="en-US" altLang="en-US" b="1" dirty="0" err="1">
                <a:solidFill>
                  <a:srgbClr val="00B050"/>
                </a:solidFill>
                <a:latin typeface="Menlo"/>
              </a:rPr>
              <a:t>etest</a:t>
            </a:r>
            <a:r>
              <a:rPr lang="en-US" altLang="en-US" dirty="0">
                <a:solidFill>
                  <a:srgbClr val="333333"/>
                </a:solidFill>
                <a:latin typeface="Menlo"/>
              </a:rPr>
              <a:t>; </a:t>
            </a:r>
          </a:p>
          <a:p>
            <a:r>
              <a:rPr lang="en-US" altLang="en-US" dirty="0">
                <a:solidFill>
                  <a:srgbClr val="333333"/>
                </a:solidFill>
                <a:latin typeface="Menlo"/>
              </a:rPr>
              <a:t>public class </a:t>
            </a:r>
            <a:r>
              <a:rPr lang="en-US" altLang="en-US" dirty="0" err="1">
                <a:solidFill>
                  <a:srgbClr val="333333"/>
                </a:solidFill>
                <a:latin typeface="Menlo"/>
              </a:rPr>
              <a:t>BookRoyalty</a:t>
            </a:r>
            <a:endParaRPr lang="en-US" altLang="en-US" dirty="0">
              <a:solidFill>
                <a:srgbClr val="333333"/>
              </a:solidFill>
              <a:latin typeface="Menlo"/>
            </a:endParaRPr>
          </a:p>
          <a:p>
            <a:r>
              <a:rPr lang="en-US" altLang="en-US" dirty="0">
                <a:solidFill>
                  <a:srgbClr val="333333"/>
                </a:solidFill>
                <a:latin typeface="Menlo"/>
              </a:rPr>
              <a:t>{    public static </a:t>
            </a:r>
            <a:r>
              <a:rPr lang="en-US" altLang="en-US" b="1" dirty="0">
                <a:solidFill>
                  <a:srgbClr val="0070C0"/>
                </a:solidFill>
                <a:latin typeface="Menlo"/>
              </a:rPr>
              <a:t>double</a:t>
            </a:r>
            <a:r>
              <a:rPr lang="en-US" altLang="en-US" dirty="0">
                <a:solidFill>
                  <a:srgbClr val="333333"/>
                </a:solidFill>
                <a:latin typeface="Menlo"/>
              </a:rPr>
              <a:t> </a:t>
            </a:r>
            <a:r>
              <a:rPr lang="en-US" altLang="en-US" dirty="0" err="1">
                <a:solidFill>
                  <a:srgbClr val="333333"/>
                </a:solidFill>
                <a:latin typeface="Menlo"/>
              </a:rPr>
              <a:t>calculateRoyalty</a:t>
            </a:r>
            <a:r>
              <a:rPr lang="en-US" altLang="en-US" dirty="0">
                <a:solidFill>
                  <a:srgbClr val="333333"/>
                </a:solidFill>
                <a:latin typeface="Menlo"/>
              </a:rPr>
              <a:t>(</a:t>
            </a:r>
            <a:r>
              <a:rPr lang="en-US" altLang="en-US" b="1" dirty="0">
                <a:solidFill>
                  <a:srgbClr val="FF0000"/>
                </a:solidFill>
                <a:latin typeface="Menlo"/>
              </a:rPr>
              <a:t>Book</a:t>
            </a:r>
            <a:r>
              <a:rPr lang="en-US" altLang="en-US" dirty="0">
                <a:solidFill>
                  <a:srgbClr val="333333"/>
                </a:solidFill>
                <a:latin typeface="Menlo"/>
              </a:rPr>
              <a:t> b)</a:t>
            </a:r>
          </a:p>
          <a:p>
            <a:r>
              <a:rPr lang="en-US" altLang="en-US" dirty="0">
                <a:solidFill>
                  <a:srgbClr val="333333"/>
                </a:solidFill>
                <a:latin typeface="Menlo"/>
              </a:rPr>
              <a:t>    { double royalty=0.0;</a:t>
            </a:r>
          </a:p>
          <a:p>
            <a:r>
              <a:rPr lang="en-US" altLang="en-US" dirty="0">
                <a:solidFill>
                  <a:srgbClr val="333333"/>
                </a:solidFill>
                <a:latin typeface="Menlo"/>
              </a:rPr>
              <a:t>       if(</a:t>
            </a:r>
            <a:r>
              <a:rPr lang="en-US" altLang="en-US" dirty="0" err="1">
                <a:solidFill>
                  <a:srgbClr val="333333"/>
                </a:solidFill>
                <a:latin typeface="Menlo"/>
              </a:rPr>
              <a:t>b.equals</a:t>
            </a:r>
            <a:r>
              <a:rPr lang="en-US" altLang="en-US" dirty="0">
                <a:solidFill>
                  <a:srgbClr val="333333"/>
                </a:solidFill>
                <a:latin typeface="Menlo"/>
              </a:rPr>
              <a:t>(</a:t>
            </a:r>
            <a:r>
              <a:rPr lang="en-US" altLang="en-US" b="1" dirty="0" err="1">
                <a:solidFill>
                  <a:srgbClr val="FF0000"/>
                </a:solidFill>
                <a:latin typeface="Menlo"/>
              </a:rPr>
              <a:t>Book</a:t>
            </a:r>
            <a:r>
              <a:rPr lang="en-US" altLang="en-US" dirty="0" err="1">
                <a:solidFill>
                  <a:srgbClr val="333333"/>
                </a:solidFill>
                <a:latin typeface="Menlo"/>
              </a:rPr>
              <a:t>.ORACLE</a:t>
            </a:r>
            <a:r>
              <a:rPr lang="en-US" altLang="en-US" dirty="0">
                <a:solidFill>
                  <a:srgbClr val="333333"/>
                </a:solidFill>
                <a:latin typeface="Menlo"/>
              </a:rPr>
              <a:t>))</a:t>
            </a:r>
          </a:p>
          <a:p>
            <a:r>
              <a:rPr lang="en-US" altLang="en-US" dirty="0">
                <a:solidFill>
                  <a:srgbClr val="333333"/>
                </a:solidFill>
                <a:latin typeface="Menlo"/>
              </a:rPr>
              <a:t>         {royalty=50000;}</a:t>
            </a:r>
          </a:p>
          <a:p>
            <a:r>
              <a:rPr lang="en-US" altLang="en-US" dirty="0">
                <a:solidFill>
                  <a:srgbClr val="333333"/>
                </a:solidFill>
                <a:latin typeface="Menlo"/>
              </a:rPr>
              <a:t>      else if(</a:t>
            </a:r>
            <a:r>
              <a:rPr lang="en-US" altLang="en-US" dirty="0" err="1">
                <a:solidFill>
                  <a:srgbClr val="333333"/>
                </a:solidFill>
                <a:latin typeface="Menlo"/>
              </a:rPr>
              <a:t>b.equals</a:t>
            </a:r>
            <a:r>
              <a:rPr lang="en-US" altLang="en-US" dirty="0">
                <a:solidFill>
                  <a:srgbClr val="333333"/>
                </a:solidFill>
                <a:latin typeface="Menlo"/>
              </a:rPr>
              <a:t>(</a:t>
            </a:r>
            <a:r>
              <a:rPr lang="en-US" altLang="en-US" b="1" dirty="0" err="1">
                <a:solidFill>
                  <a:srgbClr val="FF0000"/>
                </a:solidFill>
                <a:latin typeface="Menlo"/>
              </a:rPr>
              <a:t>Book</a:t>
            </a:r>
            <a:r>
              <a:rPr lang="en-US" altLang="en-US" dirty="0" err="1">
                <a:solidFill>
                  <a:srgbClr val="333333"/>
                </a:solidFill>
                <a:latin typeface="Menlo"/>
              </a:rPr>
              <a:t>.JAVAEE</a:t>
            </a:r>
            <a:r>
              <a:rPr lang="en-US" altLang="en-US" dirty="0">
                <a:solidFill>
                  <a:srgbClr val="333333"/>
                </a:solidFill>
                <a:latin typeface="Menlo"/>
              </a:rPr>
              <a:t>))</a:t>
            </a:r>
          </a:p>
          <a:p>
            <a:r>
              <a:rPr lang="en-US" altLang="en-US" dirty="0">
                <a:solidFill>
                  <a:srgbClr val="333333"/>
                </a:solidFill>
                <a:latin typeface="Menlo"/>
              </a:rPr>
              <a:t>         {royalty=100000;}</a:t>
            </a:r>
          </a:p>
          <a:p>
            <a:r>
              <a:rPr lang="en-US" altLang="en-US" dirty="0">
                <a:solidFill>
                  <a:srgbClr val="333333"/>
                </a:solidFill>
                <a:latin typeface="Menlo"/>
              </a:rPr>
              <a:t>       else if(</a:t>
            </a:r>
            <a:r>
              <a:rPr lang="en-US" altLang="en-US" dirty="0" err="1">
                <a:solidFill>
                  <a:srgbClr val="333333"/>
                </a:solidFill>
                <a:latin typeface="Menlo"/>
              </a:rPr>
              <a:t>b.equals</a:t>
            </a:r>
            <a:r>
              <a:rPr lang="en-US" altLang="en-US" dirty="0">
                <a:solidFill>
                  <a:srgbClr val="333333"/>
                </a:solidFill>
                <a:latin typeface="Menlo"/>
              </a:rPr>
              <a:t>(</a:t>
            </a:r>
            <a:r>
              <a:rPr lang="en-US" altLang="en-US" b="1" dirty="0" err="1">
                <a:solidFill>
                  <a:srgbClr val="FF0000"/>
                </a:solidFill>
                <a:latin typeface="Menlo"/>
              </a:rPr>
              <a:t>Book</a:t>
            </a:r>
            <a:r>
              <a:rPr lang="en-US" altLang="en-US" dirty="0" err="1">
                <a:solidFill>
                  <a:srgbClr val="333333"/>
                </a:solidFill>
                <a:latin typeface="Menlo"/>
              </a:rPr>
              <a:t>.JSP</a:t>
            </a:r>
            <a:r>
              <a:rPr lang="en-US" altLang="en-US" dirty="0">
                <a:solidFill>
                  <a:srgbClr val="333333"/>
                </a:solidFill>
                <a:latin typeface="Menlo"/>
              </a:rPr>
              <a:t>))</a:t>
            </a:r>
          </a:p>
          <a:p>
            <a:r>
              <a:rPr lang="en-US" altLang="en-US" dirty="0">
                <a:solidFill>
                  <a:srgbClr val="333333"/>
                </a:solidFill>
                <a:latin typeface="Menlo"/>
              </a:rPr>
              <a:t>         {royalty=250000;}</a:t>
            </a:r>
          </a:p>
          <a:p>
            <a:r>
              <a:rPr lang="en-US" altLang="en-US" dirty="0">
                <a:solidFill>
                  <a:srgbClr val="333333"/>
                </a:solidFill>
                <a:latin typeface="Menlo"/>
              </a:rPr>
              <a:t>       </a:t>
            </a:r>
            <a:r>
              <a:rPr lang="en-US" altLang="en-US" b="1" dirty="0">
                <a:solidFill>
                  <a:srgbClr val="0070C0"/>
                </a:solidFill>
                <a:latin typeface="Menlo"/>
              </a:rPr>
              <a:t>return</a:t>
            </a:r>
            <a:r>
              <a:rPr lang="en-US" altLang="en-US" dirty="0">
                <a:solidFill>
                  <a:srgbClr val="333333"/>
                </a:solidFill>
                <a:latin typeface="Menlo"/>
              </a:rPr>
              <a:t> royalty;</a:t>
            </a:r>
          </a:p>
          <a:p>
            <a:r>
              <a:rPr lang="en-US" altLang="en-US" dirty="0">
                <a:solidFill>
                  <a:srgbClr val="333333"/>
                </a:solidFill>
                <a:latin typeface="Menlo"/>
              </a:rPr>
              <a:t>     }</a:t>
            </a:r>
          </a:p>
          <a:p>
            <a:r>
              <a:rPr lang="en-US" altLang="en-US" dirty="0">
                <a:solidFill>
                  <a:srgbClr val="333333"/>
                </a:solidFill>
                <a:latin typeface="Menlo"/>
              </a:rPr>
              <a:t> }</a:t>
            </a:r>
          </a:p>
          <a:p>
            <a:endParaRPr lang="en-US" altLang="en-US" dirty="0">
              <a:solidFill>
                <a:srgbClr val="333333"/>
              </a:solidFill>
              <a:latin typeface="Menlo"/>
            </a:endParaRPr>
          </a:p>
        </p:txBody>
      </p:sp>
      <p:sp>
        <p:nvSpPr>
          <p:cNvPr id="11" name="TextBox 10">
            <a:extLst>
              <a:ext uri="{FF2B5EF4-FFF2-40B4-BE49-F238E27FC236}">
                <a16:creationId xmlns:a16="http://schemas.microsoft.com/office/drawing/2014/main" id="{68978331-392B-4E44-9EE0-833A9D34F568}"/>
              </a:ext>
            </a:extLst>
          </p:cNvPr>
          <p:cNvSpPr txBox="1"/>
          <p:nvPr/>
        </p:nvSpPr>
        <p:spPr>
          <a:xfrm>
            <a:off x="5696933" y="1004524"/>
            <a:ext cx="6293773" cy="3139321"/>
          </a:xfrm>
          <a:prstGeom prst="rect">
            <a:avLst/>
          </a:prstGeom>
          <a:solidFill>
            <a:schemeClr val="accent2">
              <a:lumMod val="20000"/>
              <a:lumOff val="80000"/>
            </a:schemeClr>
          </a:solidFill>
        </p:spPr>
        <p:txBody>
          <a:bodyPr wrap="square" rtlCol="0">
            <a:spAutoFit/>
          </a:bodyPr>
          <a:lstStyle/>
          <a:p>
            <a:pPr defTabSz="914400" eaLnBrk="0" fontAlgn="base" hangingPunct="0">
              <a:spcBef>
                <a:spcPct val="0"/>
              </a:spcBef>
              <a:spcAft>
                <a:spcPct val="0"/>
              </a:spcAft>
            </a:pPr>
            <a:r>
              <a:rPr lang="en-US" altLang="en-US" dirty="0">
                <a:solidFill>
                  <a:srgbClr val="333333"/>
                </a:solidFill>
                <a:latin typeface="Menlo"/>
              </a:rPr>
              <a:t>package </a:t>
            </a:r>
            <a:r>
              <a:rPr lang="en-US" altLang="en-US" b="1" dirty="0" err="1">
                <a:solidFill>
                  <a:srgbClr val="00B050"/>
                </a:solidFill>
                <a:latin typeface="Menlo"/>
              </a:rPr>
              <a:t>etest</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public class </a:t>
            </a:r>
            <a:r>
              <a:rPr lang="en-US" altLang="en-US" dirty="0" err="1">
                <a:solidFill>
                  <a:srgbClr val="333333"/>
                </a:solidFill>
                <a:latin typeface="Menlo"/>
              </a:rPr>
              <a:t>EnumTest</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 </a:t>
            </a:r>
            <a:r>
              <a:rPr lang="en-US" altLang="en-US" b="1" dirty="0">
                <a:solidFill>
                  <a:srgbClr val="FF0000"/>
                </a:solidFill>
                <a:latin typeface="Menlo"/>
              </a:rPr>
              <a:t>Book</a:t>
            </a:r>
            <a:r>
              <a:rPr lang="en-US" altLang="en-US" dirty="0">
                <a:solidFill>
                  <a:srgbClr val="333333"/>
                </a:solidFill>
                <a:latin typeface="Menlo"/>
              </a:rPr>
              <a:t> [ ]  bk=</a:t>
            </a:r>
            <a:r>
              <a:rPr lang="en-US" altLang="en-US" b="1" dirty="0" err="1">
                <a:solidFill>
                  <a:srgbClr val="FF0000"/>
                </a:solidFill>
                <a:latin typeface="Menlo"/>
              </a:rPr>
              <a:t>Book</a:t>
            </a:r>
            <a:r>
              <a:rPr lang="en-US" altLang="en-US" dirty="0" err="1">
                <a:solidFill>
                  <a:srgbClr val="333333"/>
                </a:solidFill>
                <a:latin typeface="Menlo"/>
              </a:rPr>
              <a:t>.values</a:t>
            </a:r>
            <a:r>
              <a:rPr lang="en-US" altLang="en-US" dirty="0">
                <a:solidFill>
                  <a:srgbClr val="333333"/>
                </a:solidFill>
                <a:latin typeface="Menlo"/>
              </a:rPr>
              <a:t>();</a:t>
            </a:r>
          </a:p>
          <a:p>
            <a:pPr lvl="0" defTabSz="914400" eaLnBrk="0" fontAlgn="base" hangingPunct="0">
              <a:spcBef>
                <a:spcPct val="0"/>
              </a:spcBef>
              <a:spcAft>
                <a:spcPct val="0"/>
              </a:spcAft>
            </a:pPr>
            <a:r>
              <a:rPr lang="en-US" altLang="en-US" dirty="0">
                <a:solidFill>
                  <a:srgbClr val="333333"/>
                </a:solidFill>
                <a:latin typeface="Menlo"/>
              </a:rPr>
              <a:t>  for (Book </a:t>
            </a:r>
            <a:r>
              <a:rPr lang="en-US" altLang="en-US" b="1" dirty="0">
                <a:solidFill>
                  <a:srgbClr val="660033"/>
                </a:solidFill>
                <a:latin typeface="Menlo"/>
              </a:rPr>
              <a:t>b</a:t>
            </a:r>
            <a:r>
              <a:rPr lang="en-US" altLang="en-US" dirty="0">
                <a:solidFill>
                  <a:srgbClr val="333333"/>
                </a:solidFill>
                <a:latin typeface="Menlo"/>
              </a:rPr>
              <a:t>:bk)</a:t>
            </a:r>
          </a:p>
          <a:p>
            <a:pPr lvl="0" defTabSz="914400" eaLnBrk="0" fontAlgn="base" hangingPunct="0">
              <a:spcBef>
                <a:spcPct val="0"/>
              </a:spcBef>
              <a:spcAft>
                <a:spcPct val="0"/>
              </a:spcAft>
            </a:pPr>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 ( </a:t>
            </a:r>
            <a:r>
              <a:rPr lang="en-US" altLang="en-US" b="1" dirty="0" err="1">
                <a:solidFill>
                  <a:srgbClr val="660033"/>
                </a:solidFill>
                <a:latin typeface="Menlo"/>
              </a:rPr>
              <a:t>b</a:t>
            </a:r>
            <a:r>
              <a:rPr lang="en-US" altLang="en-US" dirty="0" err="1">
                <a:solidFill>
                  <a:srgbClr val="333333"/>
                </a:solidFill>
                <a:latin typeface="Menlo"/>
              </a:rPr>
              <a:t>.ordinal</a:t>
            </a:r>
            <a:r>
              <a:rPr lang="en-US" altLang="en-US" dirty="0">
                <a:solidFill>
                  <a:srgbClr val="333333"/>
                </a:solidFill>
                <a:latin typeface="Menlo"/>
              </a:rPr>
              <a:t>() + </a:t>
            </a:r>
          </a:p>
          <a:p>
            <a:pPr lvl="0" defTabSz="914400" eaLnBrk="0" fontAlgn="base" hangingPunct="0">
              <a:spcBef>
                <a:spcPct val="0"/>
              </a:spcBef>
              <a:spcAft>
                <a:spcPct val="0"/>
              </a:spcAft>
            </a:pPr>
            <a:r>
              <a:rPr lang="en-US" altLang="en-US" dirty="0">
                <a:solidFill>
                  <a:srgbClr val="333333"/>
                </a:solidFill>
                <a:latin typeface="Menlo"/>
              </a:rPr>
              <a:t>                                         “The royalty of book” +</a:t>
            </a:r>
          </a:p>
          <a:p>
            <a:pPr lvl="0" defTabSz="914400" eaLnBrk="0" fontAlgn="base" hangingPunct="0">
              <a:spcBef>
                <a:spcPct val="0"/>
              </a:spcBef>
              <a:spcAft>
                <a:spcPct val="0"/>
              </a:spcAft>
            </a:pPr>
            <a:r>
              <a:rPr lang="en-US" altLang="en-US" dirty="0">
                <a:solidFill>
                  <a:srgbClr val="333333"/>
                </a:solidFill>
                <a:latin typeface="Menlo"/>
              </a:rPr>
              <a:t>                                           </a:t>
            </a:r>
            <a:r>
              <a:rPr lang="en-US" altLang="en-US" b="1" dirty="0" err="1">
                <a:solidFill>
                  <a:srgbClr val="660033"/>
                </a:solidFill>
                <a:latin typeface="Menlo"/>
              </a:rPr>
              <a:t>b</a:t>
            </a:r>
            <a:r>
              <a:rPr lang="en-US" altLang="en-US" dirty="0" err="1">
                <a:solidFill>
                  <a:srgbClr val="333333"/>
                </a:solidFill>
                <a:latin typeface="Menlo"/>
              </a:rPr>
              <a:t>.toString</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                                          “is” +</a:t>
            </a:r>
          </a:p>
          <a:p>
            <a:pPr lvl="0" defTabSz="914400" eaLnBrk="0" fontAlgn="base" hangingPunct="0">
              <a:spcBef>
                <a:spcPct val="0"/>
              </a:spcBef>
              <a:spcAft>
                <a:spcPct val="0"/>
              </a:spcAft>
            </a:pPr>
            <a:r>
              <a:rPr lang="en-US" altLang="en-US" dirty="0">
                <a:solidFill>
                  <a:srgbClr val="333333"/>
                </a:solidFill>
                <a:latin typeface="Menlo"/>
              </a:rPr>
              <a:t>                                          </a:t>
            </a:r>
            <a:r>
              <a:rPr lang="en-US" altLang="en-US" dirty="0" err="1">
                <a:solidFill>
                  <a:srgbClr val="333333"/>
                </a:solidFill>
                <a:latin typeface="Menlo"/>
              </a:rPr>
              <a:t>BookRoyalty.calculateRoyalty</a:t>
            </a:r>
            <a:r>
              <a:rPr lang="en-US" altLang="en-US" dirty="0">
                <a:solidFill>
                  <a:srgbClr val="333333"/>
                </a:solidFill>
                <a:latin typeface="Menlo"/>
              </a:rPr>
              <a:t>(</a:t>
            </a:r>
            <a:r>
              <a:rPr lang="en-US" altLang="en-US" b="1" dirty="0">
                <a:solidFill>
                  <a:srgbClr val="660033"/>
                </a:solidFill>
                <a:latin typeface="Menlo"/>
              </a:rPr>
              <a:t>b</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   }  } }</a:t>
            </a:r>
            <a:r>
              <a:rPr lang="en-US" altLang="en-US" sz="1600" dirty="0"/>
              <a:t> </a:t>
            </a:r>
            <a:endParaRPr lang="en-US" altLang="en-US" sz="4400" dirty="0">
              <a:latin typeface="Arial" panose="020B0604020202020204" pitchFamily="34" charset="0"/>
            </a:endParaRPr>
          </a:p>
        </p:txBody>
      </p:sp>
      <p:sp>
        <p:nvSpPr>
          <p:cNvPr id="12" name="Rectangle 11">
            <a:extLst>
              <a:ext uri="{FF2B5EF4-FFF2-40B4-BE49-F238E27FC236}">
                <a16:creationId xmlns:a16="http://schemas.microsoft.com/office/drawing/2014/main" id="{8343A95D-255F-4727-ADC1-C61014D80A61}"/>
              </a:ext>
            </a:extLst>
          </p:cNvPr>
          <p:cNvSpPr/>
          <p:nvPr/>
        </p:nvSpPr>
        <p:spPr>
          <a:xfrm>
            <a:off x="5693791" y="4421171"/>
            <a:ext cx="5517818" cy="1077218"/>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marL="342900" lvl="0" indent="-342900" defTabSz="914400" eaLnBrk="0" fontAlgn="base" hangingPunct="0">
              <a:spcBef>
                <a:spcPct val="0"/>
              </a:spcBef>
              <a:spcAft>
                <a:spcPct val="0"/>
              </a:spcAft>
              <a:buAutoNum type="arabicPeriod"/>
            </a:pPr>
            <a:r>
              <a:rPr lang="en-US" altLang="en-US" sz="1600" dirty="0">
                <a:latin typeface="Arial" panose="020B0604020202020204" pitchFamily="34" charset="0"/>
              </a:rPr>
              <a:t>The royalty of book ORACLE is 50000</a:t>
            </a:r>
          </a:p>
          <a:p>
            <a:pPr marL="342900" lvl="0" indent="-342900" defTabSz="914400" eaLnBrk="0" fontAlgn="base" hangingPunct="0">
              <a:spcBef>
                <a:spcPct val="0"/>
              </a:spcBef>
              <a:spcAft>
                <a:spcPct val="0"/>
              </a:spcAft>
              <a:buAutoNum type="arabicPeriod"/>
            </a:pPr>
            <a:r>
              <a:rPr lang="en-US" altLang="en-US" sz="1600" dirty="0">
                <a:latin typeface="Arial" panose="020B0604020202020204" pitchFamily="34" charset="0"/>
              </a:rPr>
              <a:t>The royalty of book </a:t>
            </a:r>
            <a:r>
              <a:rPr lang="en-US" altLang="en-US" sz="1600" dirty="0" smtClean="0">
                <a:latin typeface="Arial" panose="020B0604020202020204" pitchFamily="34" charset="0"/>
              </a:rPr>
              <a:t>JAVAEE </a:t>
            </a:r>
            <a:r>
              <a:rPr lang="en-US" altLang="en-US" sz="1600" dirty="0">
                <a:latin typeface="Arial" panose="020B0604020202020204" pitchFamily="34" charset="0"/>
              </a:rPr>
              <a:t>is 100000</a:t>
            </a:r>
          </a:p>
          <a:p>
            <a:pPr marL="342900" lvl="0" indent="-342900" defTabSz="914400" eaLnBrk="0" fontAlgn="base" hangingPunct="0">
              <a:spcBef>
                <a:spcPct val="0"/>
              </a:spcBef>
              <a:spcAft>
                <a:spcPct val="0"/>
              </a:spcAft>
              <a:buAutoNum type="arabicPeriod"/>
            </a:pPr>
            <a:r>
              <a:rPr lang="en-US" altLang="en-US" sz="1600" dirty="0">
                <a:latin typeface="Arial" panose="020B0604020202020204" pitchFamily="34" charset="0"/>
              </a:rPr>
              <a:t>The royalty of book JSP is 250000</a:t>
            </a:r>
          </a:p>
        </p:txBody>
      </p:sp>
      <p:sp>
        <p:nvSpPr>
          <p:cNvPr id="4" name="Title 3">
            <a:extLst>
              <a:ext uri="{FF2B5EF4-FFF2-40B4-BE49-F238E27FC236}">
                <a16:creationId xmlns:a16="http://schemas.microsoft.com/office/drawing/2014/main" id="{0E2F07F4-663F-44B9-86B9-F3A1DA5E9404}"/>
              </a:ext>
            </a:extLst>
          </p:cNvPr>
          <p:cNvSpPr>
            <a:spLocks noGrp="1"/>
          </p:cNvSpPr>
          <p:nvPr>
            <p:ph type="title"/>
          </p:nvPr>
        </p:nvSpPr>
        <p:spPr/>
        <p:txBody>
          <a:bodyPr/>
          <a:lstStyle/>
          <a:p>
            <a:endParaRPr lang="en-US"/>
          </a:p>
        </p:txBody>
      </p:sp>
      <p:sp>
        <p:nvSpPr>
          <p:cNvPr id="13" name="Title 1">
            <a:extLst>
              <a:ext uri="{FF2B5EF4-FFF2-40B4-BE49-F238E27FC236}">
                <a16:creationId xmlns:a16="http://schemas.microsoft.com/office/drawing/2014/main" id="{EA06534E-75F0-4D63-946B-81F68259347E}"/>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ENUMERATION - </a:t>
            </a:r>
            <a:r>
              <a:rPr lang="en-US" sz="3600" dirty="0" err="1">
                <a:solidFill>
                  <a:schemeClr val="bg1"/>
                </a:solidFill>
              </a:rPr>
              <a:t>enums</a:t>
            </a:r>
            <a:endParaRPr lang="en-US" sz="3600" dirty="0">
              <a:solidFill>
                <a:schemeClr val="bg1"/>
              </a:solidFill>
            </a:endParaRPr>
          </a:p>
        </p:txBody>
      </p:sp>
      <p:sp>
        <p:nvSpPr>
          <p:cNvPr id="14" name="Footer Placeholder 4">
            <a:extLst>
              <a:ext uri="{FF2B5EF4-FFF2-40B4-BE49-F238E27FC236}">
                <a16:creationId xmlns:a16="http://schemas.microsoft.com/office/drawing/2014/main" id="{07DB8914-4279-4874-99C6-D09897651E71}"/>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45027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618238" y="717508"/>
            <a:ext cx="10741514" cy="1946817"/>
          </a:xfrm>
        </p:spPr>
        <p:txBody>
          <a:bodyPr>
            <a:normAutofit/>
          </a:bodyPr>
          <a:lstStyle/>
          <a:p>
            <a:r>
              <a:rPr lang="en-US" dirty="0"/>
              <a:t> Exceptions :- run time errors occurring in the program.</a:t>
            </a:r>
          </a:p>
          <a:p>
            <a:r>
              <a:rPr lang="en-US" dirty="0"/>
              <a:t> In java, Exception is an object </a:t>
            </a:r>
          </a:p>
          <a:p>
            <a:r>
              <a:rPr lang="en-US" dirty="0"/>
              <a:t> Exception object is an object that describes an exceptional condition that has occurred in a piece of code</a:t>
            </a:r>
          </a:p>
          <a:p>
            <a:endParaRPr lang="en-US" dirty="0"/>
          </a:p>
          <a:p>
            <a:endParaRPr lang="en-US" dirty="0"/>
          </a:p>
          <a:p>
            <a:endParaRPr lang="en-US" dirty="0"/>
          </a:p>
        </p:txBody>
      </p:sp>
      <p:pic>
        <p:nvPicPr>
          <p:cNvPr id="1026" name="Picture 2" descr="Java - Exceptions - Tutorialspoint">
            <a:extLst>
              <a:ext uri="{FF2B5EF4-FFF2-40B4-BE49-F238E27FC236}">
                <a16:creationId xmlns:a16="http://schemas.microsoft.com/office/drawing/2014/main" id="{5C11A555-09A0-4349-8795-691438DA4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299" y="2247089"/>
            <a:ext cx="6924339" cy="37159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BE808E-5755-466B-95D9-7280B1D2D912}"/>
              </a:ext>
            </a:extLst>
          </p:cNvPr>
          <p:cNvSpPr txBox="1"/>
          <p:nvPr/>
        </p:nvSpPr>
        <p:spPr>
          <a:xfrm flipH="1">
            <a:off x="9670484" y="2422689"/>
            <a:ext cx="981804" cy="2585323"/>
          </a:xfrm>
          <a:prstGeom prst="rect">
            <a:avLst/>
          </a:prstGeom>
          <a:solidFill>
            <a:srgbClr val="99CCFF"/>
          </a:solidFill>
          <a:ln w="19050">
            <a:solidFill>
              <a:schemeClr val="tx1"/>
            </a:solidFill>
          </a:ln>
        </p:spPr>
        <p:txBody>
          <a:bodyPr wrap="square" rtlCol="0">
            <a:spAutoFit/>
          </a:bodyPr>
          <a:lstStyle/>
          <a:p>
            <a:pPr algn="ctr"/>
            <a:r>
              <a:rPr lang="en-US" dirty="0"/>
              <a:t>try</a:t>
            </a:r>
          </a:p>
          <a:p>
            <a:pPr algn="ctr"/>
            <a:endParaRPr lang="en-US" dirty="0"/>
          </a:p>
          <a:p>
            <a:pPr algn="ctr"/>
            <a:r>
              <a:rPr lang="en-US" dirty="0"/>
              <a:t>catch</a:t>
            </a:r>
          </a:p>
          <a:p>
            <a:pPr algn="ctr"/>
            <a:endParaRPr lang="en-US" dirty="0"/>
          </a:p>
          <a:p>
            <a:pPr algn="ctr"/>
            <a:r>
              <a:rPr lang="en-US" dirty="0"/>
              <a:t>throw</a:t>
            </a:r>
          </a:p>
          <a:p>
            <a:pPr algn="ctr"/>
            <a:endParaRPr lang="en-US" dirty="0"/>
          </a:p>
          <a:p>
            <a:pPr algn="ctr"/>
            <a:r>
              <a:rPr lang="en-US" dirty="0"/>
              <a:t>throws</a:t>
            </a:r>
          </a:p>
          <a:p>
            <a:pPr algn="ctr"/>
            <a:endParaRPr lang="en-US" dirty="0"/>
          </a:p>
          <a:p>
            <a:pPr algn="ctr"/>
            <a:r>
              <a:rPr lang="en-US" dirty="0"/>
              <a:t>finally</a:t>
            </a:r>
          </a:p>
        </p:txBody>
      </p:sp>
      <p:sp>
        <p:nvSpPr>
          <p:cNvPr id="10" name="Title 1">
            <a:extLst>
              <a:ext uri="{FF2B5EF4-FFF2-40B4-BE49-F238E27FC236}">
                <a16:creationId xmlns:a16="http://schemas.microsoft.com/office/drawing/2014/main" id="{3BA98B21-06A7-4641-9269-8C298F861EC7}"/>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
        <p:nvSpPr>
          <p:cNvPr id="11" name="Footer Placeholder 4">
            <a:extLst>
              <a:ext uri="{FF2B5EF4-FFF2-40B4-BE49-F238E27FC236}">
                <a16:creationId xmlns:a16="http://schemas.microsoft.com/office/drawing/2014/main" id="{F0DEBCDB-A1F7-4147-B833-FE51C020261C}"/>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04692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Java Exception Keywords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1890729"/>
              </p:ext>
            </p:extLst>
          </p:nvPr>
        </p:nvGraphicFramePr>
        <p:xfrm>
          <a:off x="1069848" y="2120902"/>
          <a:ext cx="10058399" cy="2578447"/>
        </p:xfrm>
        <a:graphic>
          <a:graphicData uri="http://schemas.openxmlformats.org/drawingml/2006/table">
            <a:tbl>
              <a:tblPr/>
              <a:tblGrid>
                <a:gridCol w="1248479">
                  <a:extLst>
                    <a:ext uri="{9D8B030D-6E8A-4147-A177-3AD203B41FA5}">
                      <a16:colId xmlns:a16="http://schemas.microsoft.com/office/drawing/2014/main" val="3187347102"/>
                    </a:ext>
                  </a:extLst>
                </a:gridCol>
                <a:gridCol w="8809920">
                  <a:extLst>
                    <a:ext uri="{9D8B030D-6E8A-4147-A177-3AD203B41FA5}">
                      <a16:colId xmlns:a16="http://schemas.microsoft.com/office/drawing/2014/main" val="3761005013"/>
                    </a:ext>
                  </a:extLst>
                </a:gridCol>
              </a:tblGrid>
              <a:tr h="281966">
                <a:tc>
                  <a:txBody>
                    <a:bodyPr/>
                    <a:lstStyle/>
                    <a:p>
                      <a:pPr algn="ctr" fontAlgn="t"/>
                      <a:r>
                        <a:rPr lang="en-US" sz="1600" dirty="0" smtClean="0">
                          <a:solidFill>
                            <a:srgbClr val="333333"/>
                          </a:solidFill>
                          <a:effectLst/>
                          <a:latin typeface="inter-regular"/>
                        </a:rPr>
                        <a:t>try</a:t>
                      </a:r>
                      <a:endParaRPr lang="en-IN" sz="1600" dirty="0">
                        <a:solidFill>
                          <a:srgbClr val="333333"/>
                        </a:solidFill>
                        <a:effectLst/>
                        <a:latin typeface="inter-regular"/>
                      </a:endParaRP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600">
                          <a:solidFill>
                            <a:srgbClr val="333333"/>
                          </a:solidFill>
                          <a:effectLst/>
                          <a:latin typeface="inter-regular"/>
                        </a:rPr>
                        <a:t>The "try" keyword is used to specify a block where we should place an exception code. It means we can't use try block alone. The try block must be followed by either catch or finally.</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328548664"/>
                  </a:ext>
                </a:extLst>
              </a:tr>
              <a:tr h="167827">
                <a:tc>
                  <a:txBody>
                    <a:bodyPr/>
                    <a:lstStyle/>
                    <a:p>
                      <a:pPr algn="ctr" fontAlgn="t"/>
                      <a:r>
                        <a:rPr lang="en-IN" sz="1600" dirty="0">
                          <a:solidFill>
                            <a:srgbClr val="333333"/>
                          </a:solidFill>
                          <a:effectLst/>
                          <a:latin typeface="inter-regular"/>
                        </a:rPr>
                        <a:t>catch</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600" dirty="0">
                          <a:solidFill>
                            <a:srgbClr val="333333"/>
                          </a:solidFill>
                          <a:effectLst/>
                          <a:latin typeface="inter-regular"/>
                        </a:rPr>
                        <a:t>The "catch" block is used to handle the exception. It must be preceded by try block which means we can't use catch block alone. It can be followed by finally block later.</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3816762173"/>
                  </a:ext>
                </a:extLst>
              </a:tr>
              <a:tr h="173420">
                <a:tc>
                  <a:txBody>
                    <a:bodyPr/>
                    <a:lstStyle/>
                    <a:p>
                      <a:pPr algn="ctr" fontAlgn="t"/>
                      <a:r>
                        <a:rPr lang="en-IN" sz="1600" dirty="0">
                          <a:solidFill>
                            <a:srgbClr val="333333"/>
                          </a:solidFill>
                          <a:effectLst/>
                          <a:latin typeface="inter-regular"/>
                        </a:rPr>
                        <a:t>finally</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600">
                          <a:solidFill>
                            <a:srgbClr val="333333"/>
                          </a:solidFill>
                          <a:effectLst/>
                          <a:latin typeface="inter-regular"/>
                        </a:rPr>
                        <a:t>The "finally" block is used to execute the necessary code of the program. It is executed whether an exception is handled or not.</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4165320799"/>
                  </a:ext>
                </a:extLst>
              </a:tr>
              <a:tr h="205257">
                <a:tc>
                  <a:txBody>
                    <a:bodyPr/>
                    <a:lstStyle/>
                    <a:p>
                      <a:pPr algn="ctr" fontAlgn="t"/>
                      <a:r>
                        <a:rPr lang="en-IN" sz="1600" dirty="0">
                          <a:solidFill>
                            <a:srgbClr val="333333"/>
                          </a:solidFill>
                          <a:effectLst/>
                          <a:latin typeface="inter-regular"/>
                        </a:rPr>
                        <a:t>throw</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600">
                          <a:solidFill>
                            <a:srgbClr val="333333"/>
                          </a:solidFill>
                          <a:effectLst/>
                          <a:latin typeface="inter-regular"/>
                        </a:rPr>
                        <a:t>The "throw" keyword is used to throw an exception.</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410549471"/>
                  </a:ext>
                </a:extLst>
              </a:tr>
              <a:tr h="625103">
                <a:tc>
                  <a:txBody>
                    <a:bodyPr/>
                    <a:lstStyle/>
                    <a:p>
                      <a:pPr algn="ctr" fontAlgn="t"/>
                      <a:r>
                        <a:rPr lang="en-IN" sz="1600" dirty="0">
                          <a:solidFill>
                            <a:srgbClr val="333333"/>
                          </a:solidFill>
                          <a:effectLst/>
                          <a:latin typeface="inter-regular"/>
                        </a:rPr>
                        <a:t>throws</a:t>
                      </a: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600" dirty="0">
                          <a:solidFill>
                            <a:srgbClr val="333333"/>
                          </a:solidFill>
                          <a:effectLst/>
                          <a:latin typeface="inter-regular"/>
                        </a:rPr>
                        <a:t>The "throws" keyword is used to declare exceptions. It specifies that there may occur an exception in the method. It doesn't throw an exception. It is always used with method signature</a:t>
                      </a:r>
                      <a:r>
                        <a:rPr lang="en-US" sz="1600" dirty="0" smtClean="0">
                          <a:solidFill>
                            <a:srgbClr val="333333"/>
                          </a:solidFill>
                          <a:effectLst/>
                          <a:latin typeface="inter-regular"/>
                        </a:rPr>
                        <a:t>.</a:t>
                      </a:r>
                      <a:endParaRPr lang="en-US" sz="1600" dirty="0">
                        <a:solidFill>
                          <a:srgbClr val="333333"/>
                        </a:solidFill>
                        <a:effectLst/>
                        <a:latin typeface="inter-regular"/>
                      </a:endParaRPr>
                    </a:p>
                  </a:txBody>
                  <a:tcPr marL="30808" marR="30808" marT="30808" marB="30808">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535680183"/>
                  </a:ext>
                </a:extLst>
              </a:tr>
            </a:tbl>
          </a:graphicData>
        </a:graphic>
      </p:graphicFrame>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5" name="Title 1">
            <a:extLst>
              <a:ext uri="{FF2B5EF4-FFF2-40B4-BE49-F238E27FC236}">
                <a16:creationId xmlns:a16="http://schemas.microsoft.com/office/drawing/2014/main" id="{0EA166AF-C5FA-4E45-9403-CA7D2D2ED08D}"/>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Tree>
    <p:extLst>
      <p:ext uri="{BB962C8B-B14F-4D97-AF65-F5344CB8AC3E}">
        <p14:creationId xmlns:p14="http://schemas.microsoft.com/office/powerpoint/2010/main" val="3928111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22046F-99C7-4386-9204-F5D792B4B043}"/>
              </a:ext>
            </a:extLst>
          </p:cNvPr>
          <p:cNvSpPr>
            <a:spLocks noGrp="1"/>
          </p:cNvSpPr>
          <p:nvPr>
            <p:ph idx="1"/>
          </p:nvPr>
        </p:nvSpPr>
        <p:spPr/>
        <p:txBody>
          <a:bodyPr/>
          <a:lstStyle/>
          <a:p>
            <a:endParaRPr lang="en-US" dirty="0"/>
          </a:p>
        </p:txBody>
      </p:sp>
      <p:sp>
        <p:nvSpPr>
          <p:cNvPr id="10" name="TextBox 9">
            <a:extLst>
              <a:ext uri="{FF2B5EF4-FFF2-40B4-BE49-F238E27FC236}">
                <a16:creationId xmlns:a16="http://schemas.microsoft.com/office/drawing/2014/main" id="{5DD7CFC3-C018-41C6-A9EF-5834486C2658}"/>
              </a:ext>
            </a:extLst>
          </p:cNvPr>
          <p:cNvSpPr txBox="1"/>
          <p:nvPr/>
        </p:nvSpPr>
        <p:spPr>
          <a:xfrm>
            <a:off x="584461" y="805070"/>
            <a:ext cx="5128181"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 class A</a:t>
            </a:r>
          </a:p>
          <a:p>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a:t>
            </a:r>
          </a:p>
          <a:p>
            <a:r>
              <a:rPr lang="en-US" altLang="en-US" dirty="0">
                <a:solidFill>
                  <a:srgbClr val="333333"/>
                </a:solidFill>
                <a:latin typeface="Menlo"/>
              </a:rPr>
              <a:t>       { int d=0;</a:t>
            </a:r>
          </a:p>
          <a:p>
            <a:r>
              <a:rPr lang="en-US" altLang="en-US" dirty="0">
                <a:solidFill>
                  <a:srgbClr val="333333"/>
                </a:solidFill>
                <a:latin typeface="Menlo"/>
              </a:rPr>
              <a:t>          int a=42/d;</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(“d=“ +d);</a:t>
            </a:r>
          </a:p>
          <a:p>
            <a:r>
              <a:rPr lang="en-US" altLang="en-US" dirty="0">
                <a:solidFill>
                  <a:srgbClr val="333333"/>
                </a:solidFill>
                <a:latin typeface="Menlo"/>
              </a:rPr>
              <a:t>        }</a:t>
            </a:r>
          </a:p>
          <a:p>
            <a:r>
              <a:rPr lang="en-US" altLang="en-US" dirty="0">
                <a:solidFill>
                  <a:srgbClr val="333333"/>
                </a:solidFill>
                <a:latin typeface="Menlo"/>
              </a:rPr>
              <a:t>     }</a:t>
            </a:r>
          </a:p>
        </p:txBody>
      </p:sp>
      <p:sp>
        <p:nvSpPr>
          <p:cNvPr id="11" name="Rectangle 10">
            <a:extLst>
              <a:ext uri="{FF2B5EF4-FFF2-40B4-BE49-F238E27FC236}">
                <a16:creationId xmlns:a16="http://schemas.microsoft.com/office/drawing/2014/main" id="{81FAB7CC-6254-4D4C-9C5A-76E51E0F8FB1}"/>
              </a:ext>
            </a:extLst>
          </p:cNvPr>
          <p:cNvSpPr/>
          <p:nvPr/>
        </p:nvSpPr>
        <p:spPr>
          <a:xfrm>
            <a:off x="584460" y="2999937"/>
            <a:ext cx="5128181" cy="1323439"/>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Exception in thread "main" </a:t>
            </a:r>
            <a:r>
              <a:rPr lang="en-US" altLang="en-US" sz="1600" dirty="0" err="1">
                <a:latin typeface="Arial" panose="020B0604020202020204" pitchFamily="34" charset="0"/>
              </a:rPr>
              <a:t>java.lang.ArithmeticException</a:t>
            </a:r>
            <a:r>
              <a:rPr lang="en-US" altLang="en-US" sz="1600" dirty="0">
                <a:latin typeface="Arial" panose="020B0604020202020204" pitchFamily="34" charset="0"/>
              </a:rPr>
              <a:t>: / by zero</a:t>
            </a:r>
          </a:p>
          <a:p>
            <a:pPr lvl="0" defTabSz="914400" eaLnBrk="0" fontAlgn="base" hangingPunct="0">
              <a:spcBef>
                <a:spcPct val="0"/>
              </a:spcBef>
              <a:spcAft>
                <a:spcPct val="0"/>
              </a:spcAft>
            </a:pPr>
            <a:r>
              <a:rPr lang="en-US" altLang="en-US" sz="1600" dirty="0">
                <a:latin typeface="Arial" panose="020B0604020202020204" pitchFamily="34" charset="0"/>
              </a:rPr>
              <a:t>at </a:t>
            </a:r>
            <a:r>
              <a:rPr lang="en-US" altLang="en-US" sz="1600" dirty="0" err="1">
                <a:latin typeface="Arial" panose="020B0604020202020204" pitchFamily="34" charset="0"/>
              </a:rPr>
              <a:t>A.main</a:t>
            </a:r>
            <a:r>
              <a:rPr lang="en-US" altLang="en-US" sz="1600" dirty="0">
                <a:latin typeface="Arial" panose="020B0604020202020204" pitchFamily="34" charset="0"/>
              </a:rPr>
              <a:t>(A.java:4)</a:t>
            </a:r>
          </a:p>
        </p:txBody>
      </p:sp>
      <p:sp>
        <p:nvSpPr>
          <p:cNvPr id="12" name="TextBox 11">
            <a:extLst>
              <a:ext uri="{FF2B5EF4-FFF2-40B4-BE49-F238E27FC236}">
                <a16:creationId xmlns:a16="http://schemas.microsoft.com/office/drawing/2014/main" id="{90C0D1FE-8F1B-460A-9348-8C2522D36294}"/>
              </a:ext>
            </a:extLst>
          </p:cNvPr>
          <p:cNvSpPr txBox="1"/>
          <p:nvPr/>
        </p:nvSpPr>
        <p:spPr>
          <a:xfrm>
            <a:off x="6232683" y="806638"/>
            <a:ext cx="5128181" cy="3416320"/>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 class A</a:t>
            </a:r>
          </a:p>
          <a:p>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a:t>
            </a:r>
          </a:p>
          <a:p>
            <a:r>
              <a:rPr lang="en-US" altLang="en-US" dirty="0">
                <a:solidFill>
                  <a:srgbClr val="333333"/>
                </a:solidFill>
                <a:latin typeface="Menlo"/>
              </a:rPr>
              <a:t>       { int </a:t>
            </a:r>
            <a:r>
              <a:rPr lang="en-US" altLang="en-US" dirty="0" err="1">
                <a:solidFill>
                  <a:srgbClr val="333333"/>
                </a:solidFill>
                <a:latin typeface="Menlo"/>
              </a:rPr>
              <a:t>d,a</a:t>
            </a:r>
            <a:r>
              <a:rPr lang="en-US" altLang="en-US" dirty="0">
                <a:solidFill>
                  <a:srgbClr val="333333"/>
                </a:solidFill>
                <a:latin typeface="Menlo"/>
              </a:rPr>
              <a:t>;</a:t>
            </a:r>
          </a:p>
          <a:p>
            <a:r>
              <a:rPr lang="en-US" altLang="en-US" dirty="0">
                <a:solidFill>
                  <a:srgbClr val="333333"/>
                </a:solidFill>
                <a:latin typeface="Menlo"/>
              </a:rPr>
              <a:t>         try { d=0;</a:t>
            </a:r>
          </a:p>
          <a:p>
            <a:r>
              <a:rPr lang="en-US" altLang="en-US" dirty="0">
                <a:solidFill>
                  <a:srgbClr val="333333"/>
                </a:solidFill>
                <a:latin typeface="Menlo"/>
              </a:rPr>
              <a:t>                  a=42/d;</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(“d=“+d);</a:t>
            </a:r>
          </a:p>
          <a:p>
            <a:r>
              <a:rPr lang="en-US" altLang="en-US" dirty="0">
                <a:solidFill>
                  <a:srgbClr val="333333"/>
                </a:solidFill>
                <a:latin typeface="Menlo"/>
              </a:rPr>
              <a:t>        } catch (</a:t>
            </a:r>
            <a:r>
              <a:rPr lang="en-US" altLang="en-US" dirty="0" err="1">
                <a:solidFill>
                  <a:srgbClr val="333333"/>
                </a:solidFill>
                <a:latin typeface="Menlo"/>
              </a:rPr>
              <a:t>ArithmeticException</a:t>
            </a:r>
            <a:r>
              <a:rPr lang="en-US" altLang="en-US" dirty="0">
                <a:solidFill>
                  <a:srgbClr val="333333"/>
                </a:solidFill>
                <a:latin typeface="Menlo"/>
              </a:rPr>
              <a:t> e)</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(“Division by zero”);</a:t>
            </a:r>
          </a:p>
          <a:p>
            <a:r>
              <a:rPr lang="en-US" altLang="en-US" dirty="0">
                <a:solidFill>
                  <a:srgbClr val="333333"/>
                </a:solidFill>
                <a:latin typeface="Menlo"/>
              </a:rPr>
              <a:t>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(“After catch statement”);</a:t>
            </a:r>
          </a:p>
          <a:p>
            <a:r>
              <a:rPr lang="en-US" altLang="en-US" dirty="0">
                <a:solidFill>
                  <a:srgbClr val="333333"/>
                </a:solidFill>
                <a:latin typeface="Menlo"/>
              </a:rPr>
              <a:t>     }</a:t>
            </a:r>
          </a:p>
          <a:p>
            <a:r>
              <a:rPr lang="en-US" altLang="en-US" dirty="0">
                <a:solidFill>
                  <a:srgbClr val="333333"/>
                </a:solidFill>
                <a:latin typeface="Menlo"/>
              </a:rPr>
              <a:t>}</a:t>
            </a:r>
          </a:p>
        </p:txBody>
      </p:sp>
      <p:sp>
        <p:nvSpPr>
          <p:cNvPr id="13" name="Rectangle 12">
            <a:extLst>
              <a:ext uri="{FF2B5EF4-FFF2-40B4-BE49-F238E27FC236}">
                <a16:creationId xmlns:a16="http://schemas.microsoft.com/office/drawing/2014/main" id="{5CC1E61F-843B-4E99-AF0D-4B2D08300542}"/>
              </a:ext>
            </a:extLst>
          </p:cNvPr>
          <p:cNvSpPr/>
          <p:nvPr/>
        </p:nvSpPr>
        <p:spPr>
          <a:xfrm>
            <a:off x="6232683" y="4499154"/>
            <a:ext cx="5128181" cy="1077218"/>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Division by zero</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p:txBody>
      </p:sp>
      <p:sp>
        <p:nvSpPr>
          <p:cNvPr id="16" name="Title 1">
            <a:extLst>
              <a:ext uri="{FF2B5EF4-FFF2-40B4-BE49-F238E27FC236}">
                <a16:creationId xmlns:a16="http://schemas.microsoft.com/office/drawing/2014/main" id="{FC0ED01C-B713-41DE-BF77-7A82E299D471}"/>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
        <p:nvSpPr>
          <p:cNvPr id="17" name="Footer Placeholder 4">
            <a:extLst>
              <a:ext uri="{FF2B5EF4-FFF2-40B4-BE49-F238E27FC236}">
                <a16:creationId xmlns:a16="http://schemas.microsoft.com/office/drawing/2014/main" id="{76996C34-DC40-48FB-AC88-F799424AE35A}"/>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28622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22046F-99C7-4386-9204-F5D792B4B043}"/>
              </a:ext>
            </a:extLst>
          </p:cNvPr>
          <p:cNvSpPr>
            <a:spLocks noGrp="1"/>
          </p:cNvSpPr>
          <p:nvPr>
            <p:ph idx="1"/>
          </p:nvPr>
        </p:nvSpPr>
        <p:spPr/>
        <p:txBody>
          <a:bodyPr/>
          <a:lstStyle/>
          <a:p>
            <a:endParaRPr lang="en-US" dirty="0"/>
          </a:p>
        </p:txBody>
      </p:sp>
      <p:sp>
        <p:nvSpPr>
          <p:cNvPr id="10" name="TextBox 9">
            <a:extLst>
              <a:ext uri="{FF2B5EF4-FFF2-40B4-BE49-F238E27FC236}">
                <a16:creationId xmlns:a16="http://schemas.microsoft.com/office/drawing/2014/main" id="{5DD7CFC3-C018-41C6-A9EF-5834486C2658}"/>
              </a:ext>
            </a:extLst>
          </p:cNvPr>
          <p:cNvSpPr txBox="1"/>
          <p:nvPr/>
        </p:nvSpPr>
        <p:spPr>
          <a:xfrm>
            <a:off x="433627" y="1138015"/>
            <a:ext cx="5764403" cy="4247317"/>
          </a:xfrm>
          <a:prstGeom prst="rect">
            <a:avLst/>
          </a:prstGeom>
          <a:solidFill>
            <a:schemeClr val="accent2">
              <a:lumMod val="20000"/>
              <a:lumOff val="80000"/>
            </a:schemeClr>
          </a:solidFill>
        </p:spPr>
        <p:txBody>
          <a:bodyPr wrap="square" rtlCol="0">
            <a:spAutoFit/>
          </a:bodyPr>
          <a:lstStyle/>
          <a:p>
            <a:r>
              <a:rPr lang="en-US" altLang="en-US" b="1" u="sng" dirty="0">
                <a:solidFill>
                  <a:srgbClr val="333333"/>
                </a:solidFill>
                <a:latin typeface="Menlo"/>
              </a:rPr>
              <a:t>Displaying description of the exception (Throwable overrides </a:t>
            </a:r>
            <a:r>
              <a:rPr lang="en-US" altLang="en-US" b="1" u="sng" dirty="0" err="1">
                <a:solidFill>
                  <a:srgbClr val="333333"/>
                </a:solidFill>
                <a:latin typeface="Menlo"/>
              </a:rPr>
              <a:t>toString</a:t>
            </a:r>
            <a:r>
              <a:rPr lang="en-US" altLang="en-US" b="1" u="sng" dirty="0">
                <a:solidFill>
                  <a:srgbClr val="333333"/>
                </a:solidFill>
                <a:latin typeface="Menlo"/>
              </a:rPr>
              <a:t>() method of class Object)</a:t>
            </a:r>
          </a:p>
          <a:p>
            <a:endParaRPr lang="en-US" altLang="en-US" dirty="0">
              <a:solidFill>
                <a:srgbClr val="333333"/>
              </a:solidFill>
              <a:latin typeface="Menlo"/>
            </a:endParaRPr>
          </a:p>
          <a:p>
            <a:r>
              <a:rPr lang="en-US" altLang="en-US" dirty="0">
                <a:solidFill>
                  <a:srgbClr val="333333"/>
                </a:solidFill>
                <a:latin typeface="Menlo"/>
              </a:rPr>
              <a:t>class A</a:t>
            </a:r>
          </a:p>
          <a:p>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a:t>
            </a:r>
          </a:p>
          <a:p>
            <a:r>
              <a:rPr lang="en-US" altLang="en-US" dirty="0">
                <a:solidFill>
                  <a:srgbClr val="333333"/>
                </a:solidFill>
                <a:latin typeface="Menlo"/>
              </a:rPr>
              <a:t>       { int </a:t>
            </a:r>
            <a:r>
              <a:rPr lang="en-US" altLang="en-US" dirty="0" err="1">
                <a:solidFill>
                  <a:srgbClr val="333333"/>
                </a:solidFill>
                <a:latin typeface="Menlo"/>
              </a:rPr>
              <a:t>d,a</a:t>
            </a:r>
            <a:r>
              <a:rPr lang="en-US" altLang="en-US" dirty="0">
                <a:solidFill>
                  <a:srgbClr val="333333"/>
                </a:solidFill>
                <a:latin typeface="Menlo"/>
              </a:rPr>
              <a:t>;</a:t>
            </a:r>
          </a:p>
          <a:p>
            <a:r>
              <a:rPr lang="en-US" altLang="en-US" dirty="0">
                <a:solidFill>
                  <a:srgbClr val="333333"/>
                </a:solidFill>
                <a:latin typeface="Menlo"/>
              </a:rPr>
              <a:t>         try { d=0;</a:t>
            </a:r>
          </a:p>
          <a:p>
            <a:r>
              <a:rPr lang="en-US" altLang="en-US" dirty="0">
                <a:solidFill>
                  <a:srgbClr val="333333"/>
                </a:solidFill>
                <a:latin typeface="Menlo"/>
              </a:rPr>
              <a:t>                  a=42/d;</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(“d=“+d);</a:t>
            </a:r>
          </a:p>
          <a:p>
            <a:r>
              <a:rPr lang="en-US" altLang="en-US" dirty="0">
                <a:solidFill>
                  <a:srgbClr val="333333"/>
                </a:solidFill>
                <a:latin typeface="Menlo"/>
              </a:rPr>
              <a:t>        } catch (Exception e)</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(“error is ” +</a:t>
            </a:r>
            <a:r>
              <a:rPr lang="en-US" altLang="en-US" b="1" dirty="0">
                <a:solidFill>
                  <a:srgbClr val="FF0000"/>
                </a:solidFill>
                <a:latin typeface="Menlo"/>
              </a:rPr>
              <a:t>e</a:t>
            </a:r>
            <a:r>
              <a:rPr lang="en-US" altLang="en-US" dirty="0">
                <a:solidFill>
                  <a:srgbClr val="333333"/>
                </a:solidFill>
                <a:latin typeface="Menlo"/>
              </a:rPr>
              <a:t>);</a:t>
            </a:r>
          </a:p>
          <a:p>
            <a:r>
              <a:rPr lang="en-US" altLang="en-US" dirty="0">
                <a:solidFill>
                  <a:srgbClr val="333333"/>
                </a:solidFill>
                <a:latin typeface="Menlo"/>
              </a:rPr>
              <a:t>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(“After catch statement”);</a:t>
            </a:r>
          </a:p>
          <a:p>
            <a:r>
              <a:rPr lang="en-US" altLang="en-US" dirty="0">
                <a:solidFill>
                  <a:srgbClr val="333333"/>
                </a:solidFill>
                <a:latin typeface="Menlo"/>
              </a:rPr>
              <a:t>     }</a:t>
            </a:r>
          </a:p>
          <a:p>
            <a:r>
              <a:rPr lang="en-US" altLang="en-US" dirty="0">
                <a:solidFill>
                  <a:srgbClr val="333333"/>
                </a:solidFill>
                <a:latin typeface="Menlo"/>
              </a:rPr>
              <a:t>}</a:t>
            </a:r>
          </a:p>
        </p:txBody>
      </p:sp>
      <p:sp>
        <p:nvSpPr>
          <p:cNvPr id="11" name="Rectangle 10">
            <a:extLst>
              <a:ext uri="{FF2B5EF4-FFF2-40B4-BE49-F238E27FC236}">
                <a16:creationId xmlns:a16="http://schemas.microsoft.com/office/drawing/2014/main" id="{81FAB7CC-6254-4D4C-9C5A-76E51E0F8FB1}"/>
              </a:ext>
            </a:extLst>
          </p:cNvPr>
          <p:cNvSpPr/>
          <p:nvPr/>
        </p:nvSpPr>
        <p:spPr>
          <a:xfrm>
            <a:off x="6513920" y="2653239"/>
            <a:ext cx="5128181" cy="1077218"/>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error is </a:t>
            </a:r>
            <a:r>
              <a:rPr lang="en-US" altLang="en-US" sz="1600" b="1" dirty="0" err="1">
                <a:solidFill>
                  <a:srgbClr val="FF0000"/>
                </a:solidFill>
                <a:latin typeface="Arial" panose="020B0604020202020204" pitchFamily="34" charset="0"/>
              </a:rPr>
              <a:t>java.lang.ArithmeticException</a:t>
            </a:r>
            <a:r>
              <a:rPr lang="en-US" altLang="en-US" sz="1600" b="1" dirty="0">
                <a:solidFill>
                  <a:srgbClr val="FF0000"/>
                </a:solidFill>
                <a:latin typeface="Arial" panose="020B0604020202020204" pitchFamily="34" charset="0"/>
              </a:rPr>
              <a:t>: / by zero</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p:txBody>
      </p:sp>
      <p:sp>
        <p:nvSpPr>
          <p:cNvPr id="4" name="Title 3">
            <a:extLst>
              <a:ext uri="{FF2B5EF4-FFF2-40B4-BE49-F238E27FC236}">
                <a16:creationId xmlns:a16="http://schemas.microsoft.com/office/drawing/2014/main" id="{1BD82A16-5F77-474A-892E-55FDF40CB94F}"/>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11E6BD17-E659-4904-8154-2F83AA40A33E}"/>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
        <p:nvSpPr>
          <p:cNvPr id="12" name="Footer Placeholder 4">
            <a:extLst>
              <a:ext uri="{FF2B5EF4-FFF2-40B4-BE49-F238E27FC236}">
                <a16:creationId xmlns:a16="http://schemas.microsoft.com/office/drawing/2014/main" id="{D8FDF3F8-0D35-4496-B912-07A5F0465D26}"/>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136945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22046F-99C7-4386-9204-F5D792B4B043}"/>
              </a:ext>
            </a:extLst>
          </p:cNvPr>
          <p:cNvSpPr>
            <a:spLocks noGrp="1"/>
          </p:cNvSpPr>
          <p:nvPr>
            <p:ph idx="1"/>
          </p:nvPr>
        </p:nvSpPr>
        <p:spPr/>
        <p:txBody>
          <a:bodyPr/>
          <a:lstStyle/>
          <a:p>
            <a:endParaRPr lang="en-US" dirty="0"/>
          </a:p>
        </p:txBody>
      </p:sp>
      <p:sp>
        <p:nvSpPr>
          <p:cNvPr id="12" name="TextBox 11">
            <a:extLst>
              <a:ext uri="{FF2B5EF4-FFF2-40B4-BE49-F238E27FC236}">
                <a16:creationId xmlns:a16="http://schemas.microsoft.com/office/drawing/2014/main" id="{90C0D1FE-8F1B-460A-9348-8C2522D36294}"/>
              </a:ext>
            </a:extLst>
          </p:cNvPr>
          <p:cNvSpPr txBox="1"/>
          <p:nvPr/>
        </p:nvSpPr>
        <p:spPr>
          <a:xfrm>
            <a:off x="303220" y="648092"/>
            <a:ext cx="5254588" cy="5355312"/>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 </a:t>
            </a:r>
            <a:r>
              <a:rPr lang="en-US" altLang="en-US" b="1" u="sng" dirty="0">
                <a:solidFill>
                  <a:srgbClr val="333333"/>
                </a:solidFill>
                <a:latin typeface="Menlo"/>
              </a:rPr>
              <a:t>Multiple catch statements</a:t>
            </a:r>
          </a:p>
          <a:p>
            <a:endParaRPr lang="en-US" altLang="en-US" dirty="0">
              <a:solidFill>
                <a:srgbClr val="333333"/>
              </a:solidFill>
              <a:latin typeface="Menlo"/>
            </a:endParaRPr>
          </a:p>
          <a:p>
            <a:r>
              <a:rPr lang="en-US" dirty="0">
                <a:latin typeface="Menlo"/>
              </a:rPr>
              <a:t>class A</a:t>
            </a:r>
          </a:p>
          <a:p>
            <a:r>
              <a:rPr lang="en-US" dirty="0">
                <a:latin typeface="Menlo"/>
              </a:rPr>
              <a:t>   {public static void main(String </a:t>
            </a:r>
            <a:r>
              <a:rPr lang="en-US" dirty="0" err="1">
                <a:latin typeface="Menlo"/>
              </a:rPr>
              <a:t>args</a:t>
            </a:r>
            <a:r>
              <a:rPr lang="en-US" dirty="0">
                <a:latin typeface="Menlo"/>
              </a:rPr>
              <a:t>[])</a:t>
            </a:r>
          </a:p>
          <a:p>
            <a:r>
              <a:rPr lang="en-US" dirty="0">
                <a:latin typeface="Menlo"/>
              </a:rPr>
              <a:t>       { </a:t>
            </a:r>
          </a:p>
          <a:p>
            <a:r>
              <a:rPr lang="en-US" dirty="0">
                <a:latin typeface="Menlo"/>
              </a:rPr>
              <a:t>         try { int a=</a:t>
            </a:r>
            <a:r>
              <a:rPr lang="en-US" dirty="0" err="1">
                <a:latin typeface="Menlo"/>
              </a:rPr>
              <a:t>args.length</a:t>
            </a:r>
            <a:r>
              <a:rPr lang="en-US" dirty="0">
                <a:latin typeface="Menlo"/>
              </a:rPr>
              <a:t>; </a:t>
            </a:r>
          </a:p>
          <a:p>
            <a:r>
              <a:rPr lang="en-US" dirty="0">
                <a:latin typeface="Menlo"/>
              </a:rPr>
              <a:t>               </a:t>
            </a:r>
            <a:r>
              <a:rPr lang="en-US" dirty="0" err="1">
                <a:latin typeface="Menlo"/>
              </a:rPr>
              <a:t>System.out.println</a:t>
            </a:r>
            <a:r>
              <a:rPr lang="en-US" dirty="0">
                <a:latin typeface="Menlo"/>
              </a:rPr>
              <a:t>("a="+a);</a:t>
            </a:r>
          </a:p>
          <a:p>
            <a:r>
              <a:rPr lang="en-US" dirty="0">
                <a:latin typeface="Menlo"/>
              </a:rPr>
              <a:t>                  int b=42/a;</a:t>
            </a:r>
          </a:p>
          <a:p>
            <a:r>
              <a:rPr lang="en-US" dirty="0">
                <a:latin typeface="Menlo"/>
              </a:rPr>
              <a:t>                  int c[]={1};</a:t>
            </a:r>
          </a:p>
          <a:p>
            <a:r>
              <a:rPr lang="en-US" dirty="0">
                <a:latin typeface="Menlo"/>
              </a:rPr>
              <a:t>                  c[20]=100;</a:t>
            </a:r>
          </a:p>
          <a:p>
            <a:r>
              <a:rPr lang="en-US" dirty="0">
                <a:latin typeface="Menlo"/>
              </a:rPr>
              <a:t>        } catch (</a:t>
            </a:r>
            <a:r>
              <a:rPr lang="en-US" dirty="0" err="1">
                <a:latin typeface="Menlo"/>
              </a:rPr>
              <a:t>ArithmeticException</a:t>
            </a:r>
            <a:r>
              <a:rPr lang="en-US" dirty="0">
                <a:latin typeface="Menlo"/>
              </a:rPr>
              <a:t> e)</a:t>
            </a:r>
          </a:p>
          <a:p>
            <a:r>
              <a:rPr lang="en-US" dirty="0">
                <a:latin typeface="Menlo"/>
              </a:rPr>
              <a:t>          {</a:t>
            </a:r>
            <a:r>
              <a:rPr lang="en-US" dirty="0" err="1">
                <a:latin typeface="Menlo"/>
              </a:rPr>
              <a:t>System.out.println</a:t>
            </a:r>
            <a:r>
              <a:rPr lang="en-US" dirty="0">
                <a:latin typeface="Menlo"/>
              </a:rPr>
              <a:t>("error is " + e);</a:t>
            </a:r>
          </a:p>
          <a:p>
            <a:r>
              <a:rPr lang="en-US" dirty="0">
                <a:latin typeface="Menlo"/>
              </a:rPr>
              <a:t>          }</a:t>
            </a:r>
          </a:p>
          <a:p>
            <a:r>
              <a:rPr lang="en-US" dirty="0">
                <a:latin typeface="Menlo"/>
              </a:rPr>
              <a:t>        catch (</a:t>
            </a:r>
            <a:r>
              <a:rPr lang="en-US" dirty="0" err="1">
                <a:latin typeface="Menlo"/>
              </a:rPr>
              <a:t>ArrayIndexOutOfBoundsException</a:t>
            </a:r>
            <a:r>
              <a:rPr lang="en-US" dirty="0">
                <a:latin typeface="Menlo"/>
              </a:rPr>
              <a:t> e)</a:t>
            </a:r>
          </a:p>
          <a:p>
            <a:r>
              <a:rPr lang="en-US" dirty="0">
                <a:latin typeface="Menlo"/>
              </a:rPr>
              <a:t>          {</a:t>
            </a:r>
            <a:r>
              <a:rPr lang="en-US" dirty="0" err="1">
                <a:latin typeface="Menlo"/>
              </a:rPr>
              <a:t>System.out.println</a:t>
            </a:r>
            <a:r>
              <a:rPr lang="en-US" dirty="0">
                <a:latin typeface="Menlo"/>
              </a:rPr>
              <a:t>("array out of range");</a:t>
            </a:r>
          </a:p>
          <a:p>
            <a:r>
              <a:rPr lang="en-US" dirty="0">
                <a:latin typeface="Menlo"/>
              </a:rPr>
              <a:t>          }</a:t>
            </a:r>
          </a:p>
          <a:p>
            <a:r>
              <a:rPr lang="en-US" dirty="0">
                <a:latin typeface="Menlo"/>
              </a:rPr>
              <a:t>       </a:t>
            </a:r>
            <a:r>
              <a:rPr lang="en-US" dirty="0" err="1">
                <a:latin typeface="Menlo"/>
              </a:rPr>
              <a:t>System.out.println</a:t>
            </a:r>
            <a:r>
              <a:rPr lang="en-US" dirty="0">
                <a:latin typeface="Menlo"/>
              </a:rPr>
              <a:t>("After catch statement");</a:t>
            </a:r>
          </a:p>
          <a:p>
            <a:r>
              <a:rPr lang="en-US" dirty="0">
                <a:latin typeface="Menlo"/>
              </a:rPr>
              <a:t>     }</a:t>
            </a:r>
          </a:p>
          <a:p>
            <a:r>
              <a:rPr lang="en-US" dirty="0">
                <a:latin typeface="Menlo"/>
              </a:rPr>
              <a:t>}</a:t>
            </a:r>
          </a:p>
        </p:txBody>
      </p:sp>
      <p:sp>
        <p:nvSpPr>
          <p:cNvPr id="13" name="Rectangle 12">
            <a:extLst>
              <a:ext uri="{FF2B5EF4-FFF2-40B4-BE49-F238E27FC236}">
                <a16:creationId xmlns:a16="http://schemas.microsoft.com/office/drawing/2014/main" id="{5CC1E61F-843B-4E99-AF0D-4B2D08300542}"/>
              </a:ext>
            </a:extLst>
          </p:cNvPr>
          <p:cNvSpPr/>
          <p:nvPr/>
        </p:nvSpPr>
        <p:spPr>
          <a:xfrm>
            <a:off x="5630069" y="843261"/>
            <a:ext cx="5128180" cy="1815882"/>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 (if </a:t>
            </a:r>
            <a:r>
              <a:rPr lang="en-US" altLang="en-US" sz="1600" dirty="0" err="1">
                <a:latin typeface="Arial" panose="020B0604020202020204" pitchFamily="34" charset="0"/>
              </a:rPr>
              <a:t>args</a:t>
            </a:r>
            <a:r>
              <a:rPr lang="en-US" altLang="en-US" sz="1600" dirty="0">
                <a:latin typeface="Arial" panose="020B0604020202020204" pitchFamily="34" charset="0"/>
              </a:rPr>
              <a:t> is zero)</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D:\&gt;java A</a:t>
            </a:r>
          </a:p>
          <a:p>
            <a:pPr lvl="0" defTabSz="914400" eaLnBrk="0" fontAlgn="base" hangingPunct="0">
              <a:spcBef>
                <a:spcPct val="0"/>
              </a:spcBef>
              <a:spcAft>
                <a:spcPct val="0"/>
              </a:spcAft>
            </a:pPr>
            <a:r>
              <a:rPr lang="en-US" altLang="en-US" sz="1600" dirty="0">
                <a:latin typeface="Arial" panose="020B0604020202020204" pitchFamily="34" charset="0"/>
              </a:rPr>
              <a:t>a=0</a:t>
            </a:r>
          </a:p>
          <a:p>
            <a:pPr lvl="0" defTabSz="914400" eaLnBrk="0" fontAlgn="base" hangingPunct="0">
              <a:spcBef>
                <a:spcPct val="0"/>
              </a:spcBef>
              <a:spcAft>
                <a:spcPct val="0"/>
              </a:spcAft>
            </a:pPr>
            <a:r>
              <a:rPr lang="en-US" altLang="en-US" sz="1600" dirty="0">
                <a:latin typeface="Arial" panose="020B0604020202020204" pitchFamily="34" charset="0"/>
              </a:rPr>
              <a:t>error is </a:t>
            </a:r>
            <a:r>
              <a:rPr lang="en-US" altLang="en-US" sz="1600" dirty="0" err="1">
                <a:latin typeface="Arial" panose="020B0604020202020204" pitchFamily="34" charset="0"/>
              </a:rPr>
              <a:t>java.lang.ArithmeticException</a:t>
            </a:r>
            <a:r>
              <a:rPr lang="en-US" altLang="en-US" sz="1600" dirty="0">
                <a:latin typeface="Arial" panose="020B0604020202020204" pitchFamily="34" charset="0"/>
              </a:rPr>
              <a:t>: / by zero</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a:p>
            <a:pPr lvl="0" defTabSz="914400" eaLnBrk="0" fontAlgn="base" hangingPunct="0">
              <a:spcBef>
                <a:spcPct val="0"/>
              </a:spcBef>
              <a:spcAft>
                <a:spcPct val="0"/>
              </a:spcAft>
            </a:pPr>
            <a:endParaRPr lang="en-US" altLang="en-US" sz="1600" dirty="0">
              <a:latin typeface="Arial" panose="020B0604020202020204" pitchFamily="34" charset="0"/>
            </a:endParaRPr>
          </a:p>
        </p:txBody>
      </p:sp>
      <p:sp>
        <p:nvSpPr>
          <p:cNvPr id="9" name="Rectangle 8">
            <a:extLst>
              <a:ext uri="{FF2B5EF4-FFF2-40B4-BE49-F238E27FC236}">
                <a16:creationId xmlns:a16="http://schemas.microsoft.com/office/drawing/2014/main" id="{E77914E3-F620-4083-967E-A8D673FD2AB3}"/>
              </a:ext>
            </a:extLst>
          </p:cNvPr>
          <p:cNvSpPr/>
          <p:nvPr/>
        </p:nvSpPr>
        <p:spPr>
          <a:xfrm>
            <a:off x="5630069" y="2846011"/>
            <a:ext cx="5048062" cy="1569660"/>
          </a:xfrm>
          <a:prstGeom prst="rect">
            <a:avLst/>
          </a:prstGeom>
          <a:solidFill>
            <a:srgbClr val="99CCFF"/>
          </a:solidFill>
        </p:spPr>
        <p:txBody>
          <a:bodyPr wrap="square">
            <a:spAutoFit/>
          </a:bodyPr>
          <a:lstStyle/>
          <a:p>
            <a:pPr defTabSz="914400" eaLnBrk="0" fontAlgn="base" hangingPunct="0">
              <a:spcBef>
                <a:spcPct val="0"/>
              </a:spcBef>
              <a:spcAft>
                <a:spcPct val="0"/>
              </a:spcAft>
            </a:pPr>
            <a:r>
              <a:rPr lang="en-US" altLang="en-US" sz="1600" dirty="0">
                <a:latin typeface="Arial" panose="020B0604020202020204" pitchFamily="34" charset="0"/>
              </a:rPr>
              <a:t>OUTPUT:- (if </a:t>
            </a:r>
            <a:r>
              <a:rPr lang="en-US" altLang="en-US" sz="1600" dirty="0" err="1">
                <a:latin typeface="Arial" panose="020B0604020202020204" pitchFamily="34" charset="0"/>
              </a:rPr>
              <a:t>args</a:t>
            </a:r>
            <a:r>
              <a:rPr lang="en-US" altLang="en-US" sz="1600" dirty="0">
                <a:latin typeface="Arial" panose="020B0604020202020204" pitchFamily="34" charset="0"/>
              </a:rPr>
              <a:t> is not zero)</a:t>
            </a:r>
          </a:p>
          <a:p>
            <a:pPr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D:\&gt;java A 10 20 30</a:t>
            </a:r>
          </a:p>
          <a:p>
            <a:pPr lvl="0" defTabSz="914400" eaLnBrk="0" fontAlgn="base" hangingPunct="0">
              <a:spcBef>
                <a:spcPct val="0"/>
              </a:spcBef>
              <a:spcAft>
                <a:spcPct val="0"/>
              </a:spcAft>
            </a:pPr>
            <a:r>
              <a:rPr lang="en-US" altLang="en-US" sz="1600" dirty="0">
                <a:latin typeface="Arial" panose="020B0604020202020204" pitchFamily="34" charset="0"/>
              </a:rPr>
              <a:t>a=3</a:t>
            </a:r>
          </a:p>
          <a:p>
            <a:pPr lvl="0" defTabSz="914400" eaLnBrk="0" fontAlgn="base" hangingPunct="0">
              <a:spcBef>
                <a:spcPct val="0"/>
              </a:spcBef>
              <a:spcAft>
                <a:spcPct val="0"/>
              </a:spcAft>
            </a:pPr>
            <a:r>
              <a:rPr lang="en-US" altLang="en-US" sz="1600" dirty="0">
                <a:latin typeface="Arial" panose="020B0604020202020204" pitchFamily="34" charset="0"/>
              </a:rPr>
              <a:t>array out of range</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p:txBody>
      </p:sp>
      <p:sp>
        <p:nvSpPr>
          <p:cNvPr id="16" name="Title 1">
            <a:extLst>
              <a:ext uri="{FF2B5EF4-FFF2-40B4-BE49-F238E27FC236}">
                <a16:creationId xmlns:a16="http://schemas.microsoft.com/office/drawing/2014/main" id="{0EA166AF-C5FA-4E45-9403-CA7D2D2ED08D}"/>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
        <p:nvSpPr>
          <p:cNvPr id="17" name="Footer Placeholder 4">
            <a:extLst>
              <a:ext uri="{FF2B5EF4-FFF2-40B4-BE49-F238E27FC236}">
                <a16:creationId xmlns:a16="http://schemas.microsoft.com/office/drawing/2014/main" id="{3D2DD3AA-F82D-4727-AE98-92123E10B350}"/>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22468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D7CFC3-C018-41C6-A9EF-5834486C2658}"/>
              </a:ext>
            </a:extLst>
          </p:cNvPr>
          <p:cNvSpPr txBox="1"/>
          <p:nvPr/>
        </p:nvSpPr>
        <p:spPr>
          <a:xfrm>
            <a:off x="6061434" y="1920020"/>
            <a:ext cx="5981214" cy="2585323"/>
          </a:xfrm>
          <a:prstGeom prst="rect">
            <a:avLst/>
          </a:prstGeom>
          <a:noFill/>
        </p:spPr>
        <p:txBody>
          <a:bodyPr wrap="square" rtlCol="0">
            <a:spAutoFit/>
          </a:bodyPr>
          <a:lstStyle/>
          <a:p>
            <a:r>
              <a:rPr lang="en-US" altLang="en-US" b="1" u="sng" dirty="0">
                <a:solidFill>
                  <a:srgbClr val="333333"/>
                </a:solidFill>
                <a:latin typeface="Menlo"/>
              </a:rPr>
              <a:t> throw  </a:t>
            </a:r>
            <a:r>
              <a:rPr lang="en-US" altLang="en-US" b="1" dirty="0">
                <a:solidFill>
                  <a:srgbClr val="333333"/>
                </a:solidFill>
                <a:latin typeface="Menlo"/>
              </a:rPr>
              <a:t>(statement)</a:t>
            </a:r>
          </a:p>
          <a:p>
            <a:endParaRPr lang="en-US" altLang="en-US" b="1" u="sng" dirty="0">
              <a:solidFill>
                <a:srgbClr val="333333"/>
              </a:solidFill>
              <a:latin typeface="Menlo"/>
            </a:endParaRPr>
          </a:p>
          <a:p>
            <a:r>
              <a:rPr lang="en-US" altLang="en-US" b="1" dirty="0">
                <a:solidFill>
                  <a:srgbClr val="333333"/>
                </a:solidFill>
                <a:latin typeface="Menlo"/>
              </a:rPr>
              <a:t>throw </a:t>
            </a:r>
            <a:r>
              <a:rPr lang="en-US" altLang="en-US" b="1" dirty="0">
                <a:solidFill>
                  <a:srgbClr val="C00000"/>
                </a:solidFill>
                <a:latin typeface="Menlo"/>
              </a:rPr>
              <a:t>Throwable instance</a:t>
            </a:r>
            <a:r>
              <a:rPr lang="en-US" altLang="en-US" b="1" dirty="0">
                <a:solidFill>
                  <a:srgbClr val="333333"/>
                </a:solidFill>
                <a:latin typeface="Menlo"/>
              </a:rPr>
              <a:t>;</a:t>
            </a:r>
          </a:p>
          <a:p>
            <a:endParaRPr lang="en-US" altLang="en-US" b="1" dirty="0">
              <a:solidFill>
                <a:srgbClr val="333333"/>
              </a:solidFill>
              <a:latin typeface="Menlo"/>
            </a:endParaRPr>
          </a:p>
          <a:p>
            <a:endParaRPr lang="en-US" altLang="en-US" b="1" dirty="0">
              <a:solidFill>
                <a:srgbClr val="333333"/>
              </a:solidFill>
              <a:latin typeface="Menlo"/>
            </a:endParaRPr>
          </a:p>
          <a:p>
            <a:endParaRPr lang="en-US" altLang="en-US" b="1" dirty="0">
              <a:solidFill>
                <a:srgbClr val="333333"/>
              </a:solidFill>
              <a:latin typeface="Menlo"/>
            </a:endParaRPr>
          </a:p>
          <a:p>
            <a:r>
              <a:rPr lang="en-US" altLang="en-US" b="1" dirty="0">
                <a:solidFill>
                  <a:srgbClr val="333333"/>
                </a:solidFill>
                <a:latin typeface="Menlo"/>
              </a:rPr>
              <a:t>1. Must be an object of Throwable or subclass of Throwable</a:t>
            </a:r>
          </a:p>
          <a:p>
            <a:r>
              <a:rPr lang="en-US" altLang="en-US" b="1" dirty="0">
                <a:solidFill>
                  <a:srgbClr val="333333"/>
                </a:solidFill>
                <a:latin typeface="Menlo"/>
              </a:rPr>
              <a:t>2. Must not be primitive types, non-Throwable object</a:t>
            </a:r>
          </a:p>
          <a:p>
            <a:endParaRPr lang="en-US" altLang="en-US" dirty="0">
              <a:solidFill>
                <a:srgbClr val="333333"/>
              </a:solidFill>
              <a:latin typeface="Menlo"/>
            </a:endParaRPr>
          </a:p>
        </p:txBody>
      </p:sp>
      <p:sp>
        <p:nvSpPr>
          <p:cNvPr id="11" name="Rectangle 10">
            <a:extLst>
              <a:ext uri="{FF2B5EF4-FFF2-40B4-BE49-F238E27FC236}">
                <a16:creationId xmlns:a16="http://schemas.microsoft.com/office/drawing/2014/main" id="{81FAB7CC-6254-4D4C-9C5A-76E51E0F8FB1}"/>
              </a:ext>
            </a:extLst>
          </p:cNvPr>
          <p:cNvSpPr/>
          <p:nvPr/>
        </p:nvSpPr>
        <p:spPr>
          <a:xfrm>
            <a:off x="356960" y="4410919"/>
            <a:ext cx="5128181" cy="1815882"/>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Exception in thread "main" </a:t>
            </a:r>
            <a:r>
              <a:rPr lang="en-US" altLang="en-US" sz="1600" dirty="0" err="1">
                <a:latin typeface="Arial" panose="020B0604020202020204" pitchFamily="34" charset="0"/>
              </a:rPr>
              <a:t>java.lang.ArithmeticException</a:t>
            </a:r>
            <a:r>
              <a:rPr lang="en-US" altLang="en-US" sz="1600" dirty="0">
                <a:latin typeface="Arial" panose="020B0604020202020204" pitchFamily="34" charset="0"/>
              </a:rPr>
              <a:t>: not valid</a:t>
            </a:r>
          </a:p>
          <a:p>
            <a:pPr lvl="0" defTabSz="914400" eaLnBrk="0" fontAlgn="base" hangingPunct="0">
              <a:spcBef>
                <a:spcPct val="0"/>
              </a:spcBef>
              <a:spcAft>
                <a:spcPct val="0"/>
              </a:spcAft>
            </a:pPr>
            <a:r>
              <a:rPr lang="en-US" altLang="en-US" sz="1600" dirty="0">
                <a:latin typeface="Arial" panose="020B0604020202020204" pitchFamily="34" charset="0"/>
              </a:rPr>
              <a:t>        at </a:t>
            </a:r>
            <a:r>
              <a:rPr lang="en-US" altLang="en-US" sz="1600" dirty="0" err="1">
                <a:latin typeface="Arial" panose="020B0604020202020204" pitchFamily="34" charset="0"/>
              </a:rPr>
              <a:t>Test.validate</a:t>
            </a:r>
            <a:r>
              <a:rPr lang="en-US" altLang="en-US" sz="1600" dirty="0">
                <a:latin typeface="Arial" panose="020B0604020202020204" pitchFamily="34" charset="0"/>
              </a:rPr>
              <a:t>(Test.java:4)</a:t>
            </a:r>
          </a:p>
          <a:p>
            <a:pPr lvl="0" defTabSz="914400" eaLnBrk="0" fontAlgn="base" hangingPunct="0">
              <a:spcBef>
                <a:spcPct val="0"/>
              </a:spcBef>
              <a:spcAft>
                <a:spcPct val="0"/>
              </a:spcAft>
            </a:pPr>
            <a:r>
              <a:rPr lang="en-US" altLang="en-US" sz="1600" dirty="0">
                <a:latin typeface="Arial" panose="020B0604020202020204" pitchFamily="34" charset="0"/>
              </a:rPr>
              <a:t>        at </a:t>
            </a:r>
            <a:r>
              <a:rPr lang="en-US" altLang="en-US" sz="1600" dirty="0" err="1">
                <a:latin typeface="Arial" panose="020B0604020202020204" pitchFamily="34" charset="0"/>
              </a:rPr>
              <a:t>Test.main</a:t>
            </a:r>
            <a:r>
              <a:rPr lang="en-US" altLang="en-US" sz="1600" dirty="0">
                <a:latin typeface="Arial" panose="020B0604020202020204" pitchFamily="34" charset="0"/>
              </a:rPr>
              <a:t>(Test.java:9)</a:t>
            </a:r>
          </a:p>
          <a:p>
            <a:pPr lvl="0" defTabSz="914400" eaLnBrk="0" fontAlgn="base" hangingPunct="0">
              <a:spcBef>
                <a:spcPct val="0"/>
              </a:spcBef>
              <a:spcAft>
                <a:spcPct val="0"/>
              </a:spcAft>
            </a:pPr>
            <a:endParaRPr lang="en-US" altLang="en-US" sz="1600" dirty="0">
              <a:latin typeface="Arial" panose="020B0604020202020204" pitchFamily="34" charset="0"/>
            </a:endParaRPr>
          </a:p>
        </p:txBody>
      </p:sp>
      <p:sp>
        <p:nvSpPr>
          <p:cNvPr id="3" name="Arrow: Down 2">
            <a:extLst>
              <a:ext uri="{FF2B5EF4-FFF2-40B4-BE49-F238E27FC236}">
                <a16:creationId xmlns:a16="http://schemas.microsoft.com/office/drawing/2014/main" id="{C6889C8E-7F16-4EA7-8F21-AFD15E46BCBD}"/>
              </a:ext>
            </a:extLst>
          </p:cNvPr>
          <p:cNvSpPr/>
          <p:nvPr/>
        </p:nvSpPr>
        <p:spPr>
          <a:xfrm>
            <a:off x="7701280" y="2844253"/>
            <a:ext cx="236090" cy="660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3F5638-7C2C-41C0-9049-67214C3AA8CA}"/>
              </a:ext>
            </a:extLst>
          </p:cNvPr>
          <p:cNvSpPr txBox="1"/>
          <p:nvPr/>
        </p:nvSpPr>
        <p:spPr>
          <a:xfrm>
            <a:off x="212300" y="720562"/>
            <a:ext cx="5641850" cy="3416320"/>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 public class Test</a:t>
            </a:r>
          </a:p>
          <a:p>
            <a:r>
              <a:rPr lang="en-US" altLang="en-US" dirty="0">
                <a:solidFill>
                  <a:srgbClr val="333333"/>
                </a:solidFill>
                <a:latin typeface="Menlo"/>
              </a:rPr>
              <a:t>  { static void validate(int age)</a:t>
            </a:r>
          </a:p>
          <a:p>
            <a:r>
              <a:rPr lang="en-US" altLang="en-US" dirty="0">
                <a:solidFill>
                  <a:srgbClr val="333333"/>
                </a:solidFill>
                <a:latin typeface="Menlo"/>
              </a:rPr>
              <a:t>     { if (age&lt;18)</a:t>
            </a:r>
          </a:p>
          <a:p>
            <a:r>
              <a:rPr lang="en-US" altLang="en-US" dirty="0">
                <a:solidFill>
                  <a:srgbClr val="333333"/>
                </a:solidFill>
                <a:latin typeface="Menlo"/>
              </a:rPr>
              <a:t>       throw new </a:t>
            </a:r>
            <a:r>
              <a:rPr lang="en-US" altLang="en-US" dirty="0" err="1">
                <a:solidFill>
                  <a:srgbClr val="333333"/>
                </a:solidFill>
                <a:latin typeface="Menlo"/>
              </a:rPr>
              <a:t>ArithmeticException</a:t>
            </a:r>
            <a:r>
              <a:rPr lang="en-US" altLang="en-US" dirty="0">
                <a:solidFill>
                  <a:srgbClr val="333333"/>
                </a:solidFill>
                <a:latin typeface="Menlo"/>
              </a:rPr>
              <a:t>(“not valid”);</a:t>
            </a:r>
          </a:p>
          <a:p>
            <a:r>
              <a:rPr lang="en-US" altLang="en-US" dirty="0">
                <a:solidFill>
                  <a:srgbClr val="333333"/>
                </a:solidFill>
                <a:latin typeface="Menlo"/>
              </a:rPr>
              <a:t>       else</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(“WELCOME TO VOTE”);</a:t>
            </a:r>
          </a:p>
          <a:p>
            <a:r>
              <a:rPr lang="en-US" altLang="en-US" dirty="0">
                <a:solidFill>
                  <a:srgbClr val="333333"/>
                </a:solidFill>
                <a:latin typeface="Menlo"/>
              </a:rPr>
              <a:t>      }</a:t>
            </a:r>
          </a:p>
          <a:p>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a:t>
            </a:r>
          </a:p>
          <a:p>
            <a:r>
              <a:rPr lang="en-US" altLang="en-US" dirty="0">
                <a:solidFill>
                  <a:srgbClr val="333333"/>
                </a:solidFill>
                <a:latin typeface="Menlo"/>
              </a:rPr>
              <a:t>       { validate(10);</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(“VALIDATED”);</a:t>
            </a:r>
          </a:p>
          <a:p>
            <a:r>
              <a:rPr lang="en-US" altLang="en-US" dirty="0">
                <a:solidFill>
                  <a:srgbClr val="333333"/>
                </a:solidFill>
                <a:latin typeface="Menlo"/>
              </a:rPr>
              <a:t>       }</a:t>
            </a:r>
          </a:p>
          <a:p>
            <a:r>
              <a:rPr lang="en-US" altLang="en-US" dirty="0">
                <a:solidFill>
                  <a:srgbClr val="333333"/>
                </a:solidFill>
                <a:latin typeface="Menlo"/>
              </a:rPr>
              <a:t> }</a:t>
            </a:r>
          </a:p>
        </p:txBody>
      </p:sp>
      <p:sp>
        <p:nvSpPr>
          <p:cNvPr id="13" name="TextBox 12">
            <a:extLst>
              <a:ext uri="{FF2B5EF4-FFF2-40B4-BE49-F238E27FC236}">
                <a16:creationId xmlns:a16="http://schemas.microsoft.com/office/drawing/2014/main" id="{D9749521-E581-4144-92EE-B379F3D80668}"/>
              </a:ext>
            </a:extLst>
          </p:cNvPr>
          <p:cNvSpPr txBox="1"/>
          <p:nvPr/>
        </p:nvSpPr>
        <p:spPr>
          <a:xfrm>
            <a:off x="232620" y="761202"/>
            <a:ext cx="5641850" cy="3416320"/>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 public class Test</a:t>
            </a:r>
          </a:p>
          <a:p>
            <a:r>
              <a:rPr lang="en-US" altLang="en-US" dirty="0">
                <a:solidFill>
                  <a:srgbClr val="333333"/>
                </a:solidFill>
                <a:latin typeface="Menlo"/>
              </a:rPr>
              <a:t>  { static void validate(int age)</a:t>
            </a:r>
          </a:p>
          <a:p>
            <a:r>
              <a:rPr lang="en-US" altLang="en-US" dirty="0">
                <a:solidFill>
                  <a:srgbClr val="333333"/>
                </a:solidFill>
                <a:latin typeface="Menlo"/>
              </a:rPr>
              <a:t>     { if (age&lt;18)</a:t>
            </a:r>
          </a:p>
          <a:p>
            <a:r>
              <a:rPr lang="en-US" altLang="en-US" dirty="0">
                <a:solidFill>
                  <a:srgbClr val="333333"/>
                </a:solidFill>
                <a:latin typeface="Menlo"/>
              </a:rPr>
              <a:t>       throw new </a:t>
            </a:r>
            <a:r>
              <a:rPr lang="en-US" altLang="en-US" dirty="0" err="1">
                <a:solidFill>
                  <a:srgbClr val="333333"/>
                </a:solidFill>
                <a:latin typeface="Menlo"/>
              </a:rPr>
              <a:t>ArithmeticException</a:t>
            </a:r>
            <a:r>
              <a:rPr lang="en-US" altLang="en-US" dirty="0">
                <a:solidFill>
                  <a:srgbClr val="333333"/>
                </a:solidFill>
                <a:latin typeface="Menlo"/>
              </a:rPr>
              <a:t>(“not valid”);</a:t>
            </a:r>
          </a:p>
          <a:p>
            <a:r>
              <a:rPr lang="en-US" altLang="en-US" dirty="0">
                <a:solidFill>
                  <a:srgbClr val="333333"/>
                </a:solidFill>
                <a:latin typeface="Menlo"/>
              </a:rPr>
              <a:t>       else</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(“WELCOME TO VOTE”);</a:t>
            </a:r>
          </a:p>
          <a:p>
            <a:r>
              <a:rPr lang="en-US" altLang="en-US" dirty="0">
                <a:solidFill>
                  <a:srgbClr val="333333"/>
                </a:solidFill>
                <a:latin typeface="Menlo"/>
              </a:rPr>
              <a:t>      }</a:t>
            </a:r>
          </a:p>
          <a:p>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a:t>
            </a:r>
          </a:p>
          <a:p>
            <a:r>
              <a:rPr lang="en-US" altLang="en-US" dirty="0">
                <a:solidFill>
                  <a:srgbClr val="333333"/>
                </a:solidFill>
                <a:latin typeface="Menlo"/>
              </a:rPr>
              <a:t>       { validate(30);</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(“VALIDATED”);</a:t>
            </a:r>
          </a:p>
          <a:p>
            <a:r>
              <a:rPr lang="en-US" altLang="en-US" dirty="0">
                <a:solidFill>
                  <a:srgbClr val="333333"/>
                </a:solidFill>
                <a:latin typeface="Menlo"/>
              </a:rPr>
              <a:t>       }</a:t>
            </a:r>
          </a:p>
          <a:p>
            <a:r>
              <a:rPr lang="en-US" altLang="en-US" dirty="0">
                <a:solidFill>
                  <a:srgbClr val="333333"/>
                </a:solidFill>
                <a:latin typeface="Menlo"/>
              </a:rPr>
              <a:t> }</a:t>
            </a:r>
          </a:p>
        </p:txBody>
      </p:sp>
      <p:sp>
        <p:nvSpPr>
          <p:cNvPr id="14" name="Rectangle 13">
            <a:extLst>
              <a:ext uri="{FF2B5EF4-FFF2-40B4-BE49-F238E27FC236}">
                <a16:creationId xmlns:a16="http://schemas.microsoft.com/office/drawing/2014/main" id="{5C7D6630-F5FD-4E78-B49C-78E2BA0E2296}"/>
              </a:ext>
            </a:extLst>
          </p:cNvPr>
          <p:cNvSpPr/>
          <p:nvPr/>
        </p:nvSpPr>
        <p:spPr>
          <a:xfrm>
            <a:off x="356959" y="4391811"/>
            <a:ext cx="5128181" cy="1569660"/>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WELCOME TO VOTE</a:t>
            </a:r>
          </a:p>
          <a:p>
            <a:pPr lvl="0" defTabSz="914400" eaLnBrk="0" fontAlgn="base" hangingPunct="0">
              <a:spcBef>
                <a:spcPct val="0"/>
              </a:spcBef>
              <a:spcAft>
                <a:spcPct val="0"/>
              </a:spcAft>
            </a:pPr>
            <a:r>
              <a:rPr lang="en-US" altLang="en-US" sz="1600" dirty="0">
                <a:latin typeface="Arial" panose="020B0604020202020204" pitchFamily="34" charset="0"/>
              </a:rPr>
              <a:t>VALIDATED</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endParaRPr lang="en-US" altLang="en-US" sz="1600" dirty="0">
              <a:latin typeface="Arial" panose="020B0604020202020204" pitchFamily="34" charset="0"/>
            </a:endParaRPr>
          </a:p>
        </p:txBody>
      </p:sp>
      <p:sp>
        <p:nvSpPr>
          <p:cNvPr id="6" name="Title 5">
            <a:extLst>
              <a:ext uri="{FF2B5EF4-FFF2-40B4-BE49-F238E27FC236}">
                <a16:creationId xmlns:a16="http://schemas.microsoft.com/office/drawing/2014/main" id="{9A37812B-5DC5-44AB-BC7C-42CE0DB2A4A8}"/>
              </a:ext>
            </a:extLst>
          </p:cNvPr>
          <p:cNvSpPr>
            <a:spLocks noGrp="1"/>
          </p:cNvSpPr>
          <p:nvPr>
            <p:ph type="title"/>
          </p:nvPr>
        </p:nvSpPr>
        <p:spPr/>
        <p:txBody>
          <a:bodyPr/>
          <a:lstStyle/>
          <a:p>
            <a:endParaRPr lang="en-US"/>
          </a:p>
        </p:txBody>
      </p:sp>
      <p:sp>
        <p:nvSpPr>
          <p:cNvPr id="15" name="Title 1">
            <a:extLst>
              <a:ext uri="{FF2B5EF4-FFF2-40B4-BE49-F238E27FC236}">
                <a16:creationId xmlns:a16="http://schemas.microsoft.com/office/drawing/2014/main" id="{682B1975-6929-4467-89EC-CAC4F1DD6074}"/>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
        <p:nvSpPr>
          <p:cNvPr id="16" name="Footer Placeholder 4">
            <a:extLst>
              <a:ext uri="{FF2B5EF4-FFF2-40B4-BE49-F238E27FC236}">
                <a16:creationId xmlns:a16="http://schemas.microsoft.com/office/drawing/2014/main" id="{2FF0B189-09F3-42C0-B83D-8EB08EB3C296}"/>
              </a:ext>
            </a:extLst>
          </p:cNvPr>
          <p:cNvSpPr>
            <a:spLocks noGrp="1"/>
          </p:cNvSpPr>
          <p:nvPr>
            <p:ph type="ftr" sz="quarter" idx="11"/>
          </p:nvPr>
        </p:nvSpPr>
        <p:spPr>
          <a:xfrm>
            <a:off x="9939" y="6333881"/>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81191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3"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D7CFC3-C018-41C6-A9EF-5834486C2658}"/>
              </a:ext>
            </a:extLst>
          </p:cNvPr>
          <p:cNvSpPr txBox="1"/>
          <p:nvPr/>
        </p:nvSpPr>
        <p:spPr>
          <a:xfrm>
            <a:off x="6190364" y="659257"/>
            <a:ext cx="5981214" cy="1477328"/>
          </a:xfrm>
          <a:prstGeom prst="rect">
            <a:avLst/>
          </a:prstGeom>
          <a:noFill/>
        </p:spPr>
        <p:txBody>
          <a:bodyPr wrap="square" rtlCol="0">
            <a:spAutoFit/>
          </a:bodyPr>
          <a:lstStyle/>
          <a:p>
            <a:r>
              <a:rPr lang="en-US" altLang="en-US" b="1" u="sng" dirty="0">
                <a:solidFill>
                  <a:srgbClr val="333333"/>
                </a:solidFill>
                <a:latin typeface="Menlo"/>
              </a:rPr>
              <a:t> throws </a:t>
            </a:r>
            <a:r>
              <a:rPr lang="en-US" altLang="en-US" b="1" dirty="0">
                <a:solidFill>
                  <a:srgbClr val="333333"/>
                </a:solidFill>
                <a:latin typeface="Menlo"/>
              </a:rPr>
              <a:t>(keyword)</a:t>
            </a:r>
          </a:p>
          <a:p>
            <a:endParaRPr lang="en-US" altLang="en-US" b="1" dirty="0">
              <a:solidFill>
                <a:srgbClr val="333333"/>
              </a:solidFill>
              <a:latin typeface="Menlo"/>
            </a:endParaRPr>
          </a:p>
          <a:p>
            <a:r>
              <a:rPr lang="en-US" altLang="en-US" b="1" dirty="0">
                <a:solidFill>
                  <a:srgbClr val="333333"/>
                </a:solidFill>
                <a:latin typeface="Menlo"/>
              </a:rPr>
              <a:t>1. Must be included in a method’s declaration</a:t>
            </a:r>
          </a:p>
          <a:p>
            <a:r>
              <a:rPr lang="en-US" altLang="en-US" b="1" dirty="0">
                <a:solidFill>
                  <a:srgbClr val="333333"/>
                </a:solidFill>
                <a:latin typeface="Menlo"/>
              </a:rPr>
              <a:t>2. Must list the exceptions that a method might throw</a:t>
            </a:r>
          </a:p>
          <a:p>
            <a:endParaRPr lang="en-US" altLang="en-US" dirty="0">
              <a:solidFill>
                <a:srgbClr val="333333"/>
              </a:solidFill>
              <a:latin typeface="Menlo"/>
            </a:endParaRPr>
          </a:p>
        </p:txBody>
      </p:sp>
      <p:sp>
        <p:nvSpPr>
          <p:cNvPr id="11" name="Rectangle 10">
            <a:extLst>
              <a:ext uri="{FF2B5EF4-FFF2-40B4-BE49-F238E27FC236}">
                <a16:creationId xmlns:a16="http://schemas.microsoft.com/office/drawing/2014/main" id="{81FAB7CC-6254-4D4C-9C5A-76E51E0F8FB1}"/>
              </a:ext>
            </a:extLst>
          </p:cNvPr>
          <p:cNvSpPr/>
          <p:nvPr/>
        </p:nvSpPr>
        <p:spPr>
          <a:xfrm>
            <a:off x="486618" y="4226070"/>
            <a:ext cx="5128181" cy="1815882"/>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D:\&gt;java Test</a:t>
            </a:r>
          </a:p>
          <a:p>
            <a:pPr lvl="0" defTabSz="914400" eaLnBrk="0" fontAlgn="base" hangingPunct="0">
              <a:spcBef>
                <a:spcPct val="0"/>
              </a:spcBef>
              <a:spcAft>
                <a:spcPct val="0"/>
              </a:spcAft>
            </a:pPr>
            <a:r>
              <a:rPr lang="en-US" altLang="en-US" sz="1600" dirty="0">
                <a:latin typeface="Arial" panose="020B0604020202020204" pitchFamily="34" charset="0"/>
              </a:rPr>
              <a:t>a=0</a:t>
            </a:r>
          </a:p>
          <a:p>
            <a:pPr lvl="0" defTabSz="914400" eaLnBrk="0" fontAlgn="base" hangingPunct="0">
              <a:spcBef>
                <a:spcPct val="0"/>
              </a:spcBef>
              <a:spcAft>
                <a:spcPct val="0"/>
              </a:spcAft>
            </a:pPr>
            <a:r>
              <a:rPr lang="en-US" altLang="en-US" sz="1600" dirty="0">
                <a:latin typeface="Arial" panose="020B0604020202020204" pitchFamily="34" charset="0"/>
              </a:rPr>
              <a:t>Divide by zero</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a:p>
            <a:pPr lvl="0" defTabSz="914400" eaLnBrk="0" fontAlgn="base" hangingPunct="0">
              <a:spcBef>
                <a:spcPct val="0"/>
              </a:spcBef>
              <a:spcAft>
                <a:spcPct val="0"/>
              </a:spcAft>
            </a:pPr>
            <a:endParaRPr lang="en-US" altLang="en-US" sz="1600" dirty="0">
              <a:latin typeface="Arial" panose="020B0604020202020204" pitchFamily="34" charset="0"/>
            </a:endParaRPr>
          </a:p>
        </p:txBody>
      </p:sp>
      <p:sp>
        <p:nvSpPr>
          <p:cNvPr id="12" name="TextBox 11">
            <a:extLst>
              <a:ext uri="{FF2B5EF4-FFF2-40B4-BE49-F238E27FC236}">
                <a16:creationId xmlns:a16="http://schemas.microsoft.com/office/drawing/2014/main" id="{2E3F5638-7C2C-41C0-9049-67214C3AA8CA}"/>
              </a:ext>
            </a:extLst>
          </p:cNvPr>
          <p:cNvSpPr txBox="1"/>
          <p:nvPr/>
        </p:nvSpPr>
        <p:spPr>
          <a:xfrm>
            <a:off x="303738" y="877024"/>
            <a:ext cx="5641850" cy="2862322"/>
          </a:xfrm>
          <a:prstGeom prst="rect">
            <a:avLst/>
          </a:prstGeom>
          <a:solidFill>
            <a:schemeClr val="accent2">
              <a:lumMod val="20000"/>
              <a:lumOff val="80000"/>
            </a:schemeClr>
          </a:solidFill>
        </p:spPr>
        <p:txBody>
          <a:bodyPr wrap="square" rtlCol="0">
            <a:spAutoFit/>
          </a:bodyPr>
          <a:lstStyle/>
          <a:p>
            <a:r>
              <a:rPr lang="en-US" dirty="0">
                <a:latin typeface="Menlo"/>
              </a:rPr>
              <a:t>class A {</a:t>
            </a:r>
          </a:p>
          <a:p>
            <a:r>
              <a:rPr lang="en-US" dirty="0">
                <a:latin typeface="Menlo"/>
              </a:rPr>
              <a:t>         void </a:t>
            </a:r>
            <a:r>
              <a:rPr lang="en-US" dirty="0" err="1">
                <a:latin typeface="Menlo"/>
              </a:rPr>
              <a:t>abc</a:t>
            </a:r>
            <a:r>
              <a:rPr lang="en-US" dirty="0">
                <a:latin typeface="Menlo"/>
              </a:rPr>
              <a:t>() throws </a:t>
            </a:r>
            <a:r>
              <a:rPr lang="en-US" dirty="0" err="1">
                <a:latin typeface="Menlo"/>
              </a:rPr>
              <a:t>ArithmeticException</a:t>
            </a:r>
            <a:r>
              <a:rPr lang="en-US" dirty="0">
                <a:latin typeface="Menlo"/>
              </a:rPr>
              <a:t> ,      </a:t>
            </a:r>
          </a:p>
          <a:p>
            <a:r>
              <a:rPr lang="en-US" dirty="0">
                <a:latin typeface="Menlo"/>
              </a:rPr>
              <a:t>                                        </a:t>
            </a:r>
            <a:r>
              <a:rPr lang="en-US" dirty="0" err="1">
                <a:latin typeface="Menlo"/>
              </a:rPr>
              <a:t>ArrayIndexOutOfBoundsException</a:t>
            </a:r>
            <a:r>
              <a:rPr lang="en-US" dirty="0">
                <a:latin typeface="Menlo"/>
              </a:rPr>
              <a:t> </a:t>
            </a:r>
          </a:p>
          <a:p>
            <a:r>
              <a:rPr lang="en-US" dirty="0">
                <a:latin typeface="Menlo"/>
              </a:rPr>
              <a:t>             {  int a=0; </a:t>
            </a:r>
          </a:p>
          <a:p>
            <a:r>
              <a:rPr lang="en-US" dirty="0">
                <a:latin typeface="Menlo"/>
              </a:rPr>
              <a:t>               </a:t>
            </a:r>
            <a:r>
              <a:rPr lang="en-US" dirty="0" err="1">
                <a:latin typeface="Menlo"/>
              </a:rPr>
              <a:t>System.out.println</a:t>
            </a:r>
            <a:r>
              <a:rPr lang="en-US" dirty="0">
                <a:latin typeface="Menlo"/>
              </a:rPr>
              <a:t>("a="+a);</a:t>
            </a:r>
          </a:p>
          <a:p>
            <a:r>
              <a:rPr lang="en-US" dirty="0">
                <a:latin typeface="Menlo"/>
              </a:rPr>
              <a:t>                  int b=42/a;</a:t>
            </a:r>
          </a:p>
          <a:p>
            <a:r>
              <a:rPr lang="en-US" dirty="0">
                <a:latin typeface="Menlo"/>
              </a:rPr>
              <a:t>                  int c[]={1};</a:t>
            </a:r>
          </a:p>
          <a:p>
            <a:r>
              <a:rPr lang="en-US" dirty="0">
                <a:latin typeface="Menlo"/>
              </a:rPr>
              <a:t>                  c[20]=100;</a:t>
            </a:r>
          </a:p>
          <a:p>
            <a:r>
              <a:rPr lang="en-US" altLang="en-US" b="1" dirty="0">
                <a:solidFill>
                  <a:srgbClr val="333333"/>
                </a:solidFill>
                <a:latin typeface="Menlo"/>
              </a:rPr>
              <a:t>              </a:t>
            </a:r>
            <a:r>
              <a:rPr lang="en-US" altLang="en-US" b="1" dirty="0" smtClean="0">
                <a:solidFill>
                  <a:srgbClr val="333333"/>
                </a:solidFill>
                <a:latin typeface="Menlo"/>
              </a:rPr>
              <a:t>}</a:t>
            </a:r>
            <a:endParaRPr lang="en-US" altLang="en-US" b="1" dirty="0">
              <a:solidFill>
                <a:srgbClr val="333333"/>
              </a:solidFill>
              <a:latin typeface="Menlo"/>
            </a:endParaRPr>
          </a:p>
        </p:txBody>
      </p:sp>
      <p:sp>
        <p:nvSpPr>
          <p:cNvPr id="13" name="TextBox 12">
            <a:extLst>
              <a:ext uri="{FF2B5EF4-FFF2-40B4-BE49-F238E27FC236}">
                <a16:creationId xmlns:a16="http://schemas.microsoft.com/office/drawing/2014/main" id="{32E007CC-E56C-40F5-AFFB-999050C09AF8}"/>
              </a:ext>
            </a:extLst>
          </p:cNvPr>
          <p:cNvSpPr txBox="1"/>
          <p:nvPr/>
        </p:nvSpPr>
        <p:spPr>
          <a:xfrm>
            <a:off x="6246412" y="1999323"/>
            <a:ext cx="5641850" cy="3970318"/>
          </a:xfrm>
          <a:prstGeom prst="rect">
            <a:avLst/>
          </a:prstGeom>
          <a:solidFill>
            <a:schemeClr val="accent2">
              <a:lumMod val="20000"/>
              <a:lumOff val="80000"/>
            </a:schemeClr>
          </a:solidFill>
        </p:spPr>
        <p:txBody>
          <a:bodyPr wrap="square" rtlCol="0">
            <a:spAutoFit/>
          </a:bodyPr>
          <a:lstStyle/>
          <a:p>
            <a:r>
              <a:rPr lang="en-US" dirty="0">
                <a:latin typeface="Menlo"/>
              </a:rPr>
              <a:t>class Test</a:t>
            </a:r>
          </a:p>
          <a:p>
            <a:r>
              <a:rPr lang="en-US" dirty="0">
                <a:latin typeface="Menlo"/>
              </a:rPr>
              <a:t>   {public static void main(String </a:t>
            </a:r>
            <a:r>
              <a:rPr lang="en-US" dirty="0" err="1">
                <a:latin typeface="Menlo"/>
              </a:rPr>
              <a:t>args</a:t>
            </a:r>
            <a:r>
              <a:rPr lang="en-US" dirty="0">
                <a:latin typeface="Menlo"/>
              </a:rPr>
              <a:t>[])</a:t>
            </a:r>
          </a:p>
          <a:p>
            <a:r>
              <a:rPr lang="en-US" dirty="0">
                <a:latin typeface="Menlo"/>
              </a:rPr>
              <a:t>       { </a:t>
            </a:r>
          </a:p>
          <a:p>
            <a:r>
              <a:rPr lang="en-US" dirty="0">
                <a:latin typeface="Menlo"/>
              </a:rPr>
              <a:t>           try { A </a:t>
            </a:r>
            <a:r>
              <a:rPr lang="en-US" dirty="0" err="1">
                <a:latin typeface="Menlo"/>
              </a:rPr>
              <a:t>ob</a:t>
            </a:r>
            <a:r>
              <a:rPr lang="en-US" dirty="0">
                <a:latin typeface="Menlo"/>
              </a:rPr>
              <a:t>=new A();</a:t>
            </a:r>
          </a:p>
          <a:p>
            <a:r>
              <a:rPr lang="en-US" dirty="0">
                <a:latin typeface="Menlo"/>
              </a:rPr>
              <a:t>                    </a:t>
            </a:r>
            <a:r>
              <a:rPr lang="en-US" dirty="0" err="1">
                <a:latin typeface="Menlo"/>
              </a:rPr>
              <a:t>ob.abc</a:t>
            </a:r>
            <a:r>
              <a:rPr lang="en-US" dirty="0">
                <a:latin typeface="Menlo"/>
              </a:rPr>
              <a:t>();</a:t>
            </a:r>
          </a:p>
          <a:p>
            <a:r>
              <a:rPr lang="en-US" dirty="0">
                <a:latin typeface="Menlo"/>
              </a:rPr>
              <a:t>                  } catch (</a:t>
            </a:r>
            <a:r>
              <a:rPr lang="en-US" dirty="0" err="1">
                <a:latin typeface="Menlo"/>
              </a:rPr>
              <a:t>ArithmeticException</a:t>
            </a:r>
            <a:r>
              <a:rPr lang="en-US" dirty="0">
                <a:latin typeface="Menlo"/>
              </a:rPr>
              <a:t> e)</a:t>
            </a:r>
          </a:p>
          <a:p>
            <a:r>
              <a:rPr lang="en-US" dirty="0">
                <a:latin typeface="Menlo"/>
              </a:rPr>
              <a:t>                    {</a:t>
            </a:r>
            <a:r>
              <a:rPr lang="en-US" dirty="0" err="1">
                <a:latin typeface="Menlo"/>
              </a:rPr>
              <a:t>System.out.println</a:t>
            </a:r>
            <a:r>
              <a:rPr lang="en-US" dirty="0">
                <a:latin typeface="Menlo"/>
              </a:rPr>
              <a:t>(“Divide by zero”);</a:t>
            </a:r>
          </a:p>
          <a:p>
            <a:r>
              <a:rPr lang="en-US" dirty="0">
                <a:latin typeface="Menlo"/>
              </a:rPr>
              <a:t>          }</a:t>
            </a:r>
          </a:p>
          <a:p>
            <a:r>
              <a:rPr lang="en-US" dirty="0">
                <a:latin typeface="Menlo"/>
              </a:rPr>
              <a:t>        catch (</a:t>
            </a:r>
            <a:r>
              <a:rPr lang="en-US" dirty="0" err="1">
                <a:latin typeface="Menlo"/>
              </a:rPr>
              <a:t>ArrayIndexOutOfBoundsException</a:t>
            </a:r>
            <a:r>
              <a:rPr lang="en-US" dirty="0">
                <a:latin typeface="Menlo"/>
              </a:rPr>
              <a:t> e)</a:t>
            </a:r>
          </a:p>
          <a:p>
            <a:r>
              <a:rPr lang="en-US" dirty="0">
                <a:latin typeface="Menlo"/>
              </a:rPr>
              <a:t>          {</a:t>
            </a:r>
            <a:r>
              <a:rPr lang="en-US" dirty="0" err="1">
                <a:latin typeface="Menlo"/>
              </a:rPr>
              <a:t>System.out.println</a:t>
            </a:r>
            <a:r>
              <a:rPr lang="en-US" dirty="0">
                <a:latin typeface="Menlo"/>
              </a:rPr>
              <a:t>("array out of range");</a:t>
            </a:r>
          </a:p>
          <a:p>
            <a:r>
              <a:rPr lang="en-US" dirty="0">
                <a:latin typeface="Menlo"/>
              </a:rPr>
              <a:t>          }</a:t>
            </a:r>
          </a:p>
          <a:p>
            <a:r>
              <a:rPr lang="en-US" dirty="0">
                <a:latin typeface="Menlo"/>
              </a:rPr>
              <a:t>       </a:t>
            </a:r>
            <a:r>
              <a:rPr lang="en-US" dirty="0" err="1">
                <a:latin typeface="Menlo"/>
              </a:rPr>
              <a:t>System.out.println</a:t>
            </a:r>
            <a:r>
              <a:rPr lang="en-US" dirty="0">
                <a:latin typeface="Menlo"/>
              </a:rPr>
              <a:t>("After catch statement");</a:t>
            </a:r>
          </a:p>
          <a:p>
            <a:r>
              <a:rPr lang="en-US" dirty="0">
                <a:latin typeface="Menlo"/>
              </a:rPr>
              <a:t>     }</a:t>
            </a:r>
          </a:p>
          <a:p>
            <a:r>
              <a:rPr lang="en-US" dirty="0">
                <a:latin typeface="Menlo"/>
              </a:rPr>
              <a:t>}</a:t>
            </a:r>
            <a:endParaRPr lang="en-US" altLang="en-US" dirty="0">
              <a:solidFill>
                <a:srgbClr val="333333"/>
              </a:solidFill>
              <a:latin typeface="Menlo"/>
            </a:endParaRPr>
          </a:p>
        </p:txBody>
      </p:sp>
      <p:sp>
        <p:nvSpPr>
          <p:cNvPr id="14" name="TextBox 13">
            <a:extLst>
              <a:ext uri="{FF2B5EF4-FFF2-40B4-BE49-F238E27FC236}">
                <a16:creationId xmlns:a16="http://schemas.microsoft.com/office/drawing/2014/main" id="{12A0B831-8C91-402A-9837-0B8181CA1F83}"/>
              </a:ext>
            </a:extLst>
          </p:cNvPr>
          <p:cNvSpPr txBox="1"/>
          <p:nvPr/>
        </p:nvSpPr>
        <p:spPr>
          <a:xfrm>
            <a:off x="313898" y="927824"/>
            <a:ext cx="5842952" cy="2862322"/>
          </a:xfrm>
          <a:prstGeom prst="rect">
            <a:avLst/>
          </a:prstGeom>
          <a:solidFill>
            <a:schemeClr val="accent2">
              <a:lumMod val="20000"/>
              <a:lumOff val="80000"/>
            </a:schemeClr>
          </a:solidFill>
        </p:spPr>
        <p:txBody>
          <a:bodyPr wrap="square" rtlCol="0">
            <a:spAutoFit/>
          </a:bodyPr>
          <a:lstStyle/>
          <a:p>
            <a:r>
              <a:rPr lang="en-US" dirty="0">
                <a:latin typeface="Menlo"/>
              </a:rPr>
              <a:t>class A {</a:t>
            </a:r>
          </a:p>
          <a:p>
            <a:r>
              <a:rPr lang="en-US" dirty="0">
                <a:latin typeface="Menlo"/>
              </a:rPr>
              <a:t>         void </a:t>
            </a:r>
            <a:r>
              <a:rPr lang="en-US" dirty="0" err="1">
                <a:latin typeface="Menlo"/>
              </a:rPr>
              <a:t>abc</a:t>
            </a:r>
            <a:r>
              <a:rPr lang="en-US" dirty="0">
                <a:latin typeface="Menlo"/>
              </a:rPr>
              <a:t>() throws </a:t>
            </a:r>
            <a:r>
              <a:rPr lang="en-US" dirty="0" err="1">
                <a:latin typeface="Menlo"/>
              </a:rPr>
              <a:t>ArithmeticException</a:t>
            </a:r>
            <a:r>
              <a:rPr lang="en-US" dirty="0">
                <a:latin typeface="Menlo"/>
              </a:rPr>
              <a:t> ,      </a:t>
            </a:r>
            <a:r>
              <a:rPr lang="en-US" dirty="0" smtClean="0">
                <a:latin typeface="Menlo"/>
              </a:rPr>
              <a:t>                                                    </a:t>
            </a:r>
          </a:p>
          <a:p>
            <a:r>
              <a:rPr lang="en-US" dirty="0">
                <a:latin typeface="Menlo"/>
              </a:rPr>
              <a:t> </a:t>
            </a:r>
            <a:r>
              <a:rPr lang="en-US" dirty="0" smtClean="0">
                <a:latin typeface="Menlo"/>
              </a:rPr>
              <a:t>                 </a:t>
            </a:r>
            <a:r>
              <a:rPr lang="en-US" dirty="0" err="1" smtClean="0">
                <a:latin typeface="Menlo"/>
              </a:rPr>
              <a:t>ArrayIndexOutOfBoundsException</a:t>
            </a:r>
            <a:r>
              <a:rPr lang="en-US" dirty="0" smtClean="0">
                <a:latin typeface="Menlo"/>
              </a:rPr>
              <a:t> </a:t>
            </a:r>
            <a:endParaRPr lang="en-US" dirty="0">
              <a:latin typeface="Menlo"/>
            </a:endParaRPr>
          </a:p>
          <a:p>
            <a:r>
              <a:rPr lang="en-US" dirty="0">
                <a:latin typeface="Menlo"/>
              </a:rPr>
              <a:t>             {  int a=2; </a:t>
            </a:r>
          </a:p>
          <a:p>
            <a:r>
              <a:rPr lang="en-US" dirty="0">
                <a:latin typeface="Menlo"/>
              </a:rPr>
              <a:t>               </a:t>
            </a:r>
            <a:r>
              <a:rPr lang="en-US" dirty="0" err="1">
                <a:latin typeface="Menlo"/>
              </a:rPr>
              <a:t>System.out.println</a:t>
            </a:r>
            <a:r>
              <a:rPr lang="en-US" dirty="0">
                <a:latin typeface="Menlo"/>
              </a:rPr>
              <a:t>("a="+a);</a:t>
            </a:r>
          </a:p>
          <a:p>
            <a:r>
              <a:rPr lang="en-US" dirty="0">
                <a:latin typeface="Menlo"/>
              </a:rPr>
              <a:t>                  int b=42/a;</a:t>
            </a:r>
          </a:p>
          <a:p>
            <a:r>
              <a:rPr lang="en-US" dirty="0">
                <a:latin typeface="Menlo"/>
              </a:rPr>
              <a:t>                  int c[]={1};</a:t>
            </a:r>
          </a:p>
          <a:p>
            <a:r>
              <a:rPr lang="en-US" dirty="0">
                <a:latin typeface="Menlo"/>
              </a:rPr>
              <a:t>                  c[20]=100;</a:t>
            </a:r>
          </a:p>
          <a:p>
            <a:r>
              <a:rPr lang="en-US" altLang="en-US" b="1" dirty="0">
                <a:solidFill>
                  <a:srgbClr val="333333"/>
                </a:solidFill>
                <a:latin typeface="Menlo"/>
              </a:rPr>
              <a:t>              }</a:t>
            </a:r>
          </a:p>
          <a:p>
            <a:r>
              <a:rPr lang="en-US" altLang="en-US" b="1" dirty="0">
                <a:solidFill>
                  <a:srgbClr val="333333"/>
                </a:solidFill>
                <a:latin typeface="Menlo"/>
              </a:rPr>
              <a:t>}</a:t>
            </a:r>
          </a:p>
        </p:txBody>
      </p:sp>
      <p:sp>
        <p:nvSpPr>
          <p:cNvPr id="15" name="Rectangle 14">
            <a:extLst>
              <a:ext uri="{FF2B5EF4-FFF2-40B4-BE49-F238E27FC236}">
                <a16:creationId xmlns:a16="http://schemas.microsoft.com/office/drawing/2014/main" id="{2B3483AB-4AC1-408F-BB4D-4C21F3852975}"/>
              </a:ext>
            </a:extLst>
          </p:cNvPr>
          <p:cNvSpPr/>
          <p:nvPr/>
        </p:nvSpPr>
        <p:spPr>
          <a:xfrm>
            <a:off x="570732" y="4240740"/>
            <a:ext cx="5128181" cy="1815882"/>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D:\&gt;java Test</a:t>
            </a:r>
          </a:p>
          <a:p>
            <a:pPr lvl="0" defTabSz="914400" eaLnBrk="0" fontAlgn="base" hangingPunct="0">
              <a:spcBef>
                <a:spcPct val="0"/>
              </a:spcBef>
              <a:spcAft>
                <a:spcPct val="0"/>
              </a:spcAft>
            </a:pPr>
            <a:r>
              <a:rPr lang="en-US" altLang="en-US" sz="1600" dirty="0">
                <a:latin typeface="Arial" panose="020B0604020202020204" pitchFamily="34" charset="0"/>
              </a:rPr>
              <a:t>a=2</a:t>
            </a:r>
          </a:p>
          <a:p>
            <a:pPr lvl="0" defTabSz="914400" eaLnBrk="0" fontAlgn="base" hangingPunct="0">
              <a:spcBef>
                <a:spcPct val="0"/>
              </a:spcBef>
              <a:spcAft>
                <a:spcPct val="0"/>
              </a:spcAft>
            </a:pPr>
            <a:r>
              <a:rPr lang="en-US" altLang="en-US" sz="1600" dirty="0">
                <a:latin typeface="Arial" panose="020B0604020202020204" pitchFamily="34" charset="0"/>
              </a:rPr>
              <a:t>array out of range</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a:p>
            <a:pPr lvl="0" defTabSz="914400" eaLnBrk="0" fontAlgn="base" hangingPunct="0">
              <a:spcBef>
                <a:spcPct val="0"/>
              </a:spcBef>
              <a:spcAft>
                <a:spcPct val="0"/>
              </a:spcAft>
            </a:pPr>
            <a:endParaRPr lang="en-US" altLang="en-US" sz="1600" dirty="0">
              <a:latin typeface="Arial" panose="020B0604020202020204" pitchFamily="34" charset="0"/>
            </a:endParaRPr>
          </a:p>
        </p:txBody>
      </p:sp>
      <p:sp>
        <p:nvSpPr>
          <p:cNvPr id="21" name="Title 1">
            <a:extLst>
              <a:ext uri="{FF2B5EF4-FFF2-40B4-BE49-F238E27FC236}">
                <a16:creationId xmlns:a16="http://schemas.microsoft.com/office/drawing/2014/main" id="{538BBA7E-1E8B-48B4-9657-38516C507003}"/>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
        <p:nvSpPr>
          <p:cNvPr id="22" name="Footer Placeholder 4">
            <a:extLst>
              <a:ext uri="{FF2B5EF4-FFF2-40B4-BE49-F238E27FC236}">
                <a16:creationId xmlns:a16="http://schemas.microsoft.com/office/drawing/2014/main" id="{F71F86FE-E0D5-4EBD-A578-A3D5D5E6D0BF}"/>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75259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933255" y="1008668"/>
            <a:ext cx="1809946" cy="455319"/>
          </a:xfrm>
        </p:spPr>
        <p:txBody>
          <a:bodyPr/>
          <a:lstStyle/>
          <a:p>
            <a:pPr marL="0" indent="0">
              <a:buNone/>
            </a:pPr>
            <a:r>
              <a:rPr lang="en-US" dirty="0"/>
              <a:t>LIFE CYCLE</a:t>
            </a:r>
          </a:p>
          <a:p>
            <a:endParaRPr lang="en-US" dirty="0"/>
          </a:p>
          <a:p>
            <a:endParaRPr lang="en-US" dirty="0"/>
          </a:p>
        </p:txBody>
      </p:sp>
      <p:pic>
        <p:nvPicPr>
          <p:cNvPr id="2050" name="Picture 2" descr="Thread Life Cycle">
            <a:extLst>
              <a:ext uri="{FF2B5EF4-FFF2-40B4-BE49-F238E27FC236}">
                <a16:creationId xmlns:a16="http://schemas.microsoft.com/office/drawing/2014/main" id="{7D134762-DC03-4A65-A3E1-680E3E282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68" y="846829"/>
            <a:ext cx="6498076" cy="516434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DA29EEE-157B-4416-9E54-46E324160378}"/>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Multithreading</a:t>
            </a:r>
          </a:p>
        </p:txBody>
      </p:sp>
      <p:sp>
        <p:nvSpPr>
          <p:cNvPr id="7" name="Footer Placeholder 4">
            <a:extLst>
              <a:ext uri="{FF2B5EF4-FFF2-40B4-BE49-F238E27FC236}">
                <a16:creationId xmlns:a16="http://schemas.microsoft.com/office/drawing/2014/main" id="{74F07D87-ACF7-4539-997F-C87C607374F4}"/>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14974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D7CFC3-C018-41C6-A9EF-5834486C2658}"/>
              </a:ext>
            </a:extLst>
          </p:cNvPr>
          <p:cNvSpPr txBox="1"/>
          <p:nvPr/>
        </p:nvSpPr>
        <p:spPr>
          <a:xfrm>
            <a:off x="276091" y="729252"/>
            <a:ext cx="5981214" cy="3139321"/>
          </a:xfrm>
          <a:prstGeom prst="rect">
            <a:avLst/>
          </a:prstGeom>
          <a:noFill/>
        </p:spPr>
        <p:txBody>
          <a:bodyPr wrap="square" rtlCol="0">
            <a:spAutoFit/>
          </a:bodyPr>
          <a:lstStyle/>
          <a:p>
            <a:r>
              <a:rPr lang="en-US" altLang="en-US" b="1" dirty="0">
                <a:solidFill>
                  <a:srgbClr val="333333"/>
                </a:solidFill>
                <a:latin typeface="Menlo"/>
              </a:rPr>
              <a:t>USER DEFINED EXCEPTIONS</a:t>
            </a:r>
          </a:p>
          <a:p>
            <a:endParaRPr lang="en-US" altLang="en-US" b="1" dirty="0">
              <a:solidFill>
                <a:srgbClr val="333333"/>
              </a:solidFill>
              <a:latin typeface="Menlo"/>
            </a:endParaRPr>
          </a:p>
          <a:p>
            <a:r>
              <a:rPr lang="en-US" altLang="en-US" b="1" dirty="0">
                <a:solidFill>
                  <a:srgbClr val="333333"/>
                </a:solidFill>
                <a:latin typeface="Menlo"/>
              </a:rPr>
              <a:t>1. Create a </a:t>
            </a:r>
            <a:r>
              <a:rPr lang="en-US" altLang="en-US" b="1" dirty="0">
                <a:solidFill>
                  <a:srgbClr val="C00000"/>
                </a:solidFill>
                <a:latin typeface="Menlo"/>
              </a:rPr>
              <a:t>subclass of Exception </a:t>
            </a:r>
            <a:r>
              <a:rPr lang="en-US" altLang="en-US" b="1" dirty="0">
                <a:solidFill>
                  <a:srgbClr val="333333"/>
                </a:solidFill>
                <a:latin typeface="Menlo"/>
              </a:rPr>
              <a:t>class</a:t>
            </a:r>
          </a:p>
          <a:p>
            <a:endParaRPr lang="en-US" altLang="en-US" b="1" dirty="0">
              <a:solidFill>
                <a:srgbClr val="333333"/>
              </a:solidFill>
              <a:latin typeface="Menlo"/>
            </a:endParaRPr>
          </a:p>
          <a:p>
            <a:r>
              <a:rPr lang="en-US" altLang="en-US" b="1" dirty="0">
                <a:solidFill>
                  <a:srgbClr val="333333"/>
                </a:solidFill>
                <a:latin typeface="Menlo"/>
              </a:rPr>
              <a:t>2. Two kinds of </a:t>
            </a:r>
            <a:r>
              <a:rPr lang="en-US" altLang="en-US" b="1" dirty="0">
                <a:solidFill>
                  <a:srgbClr val="00B050"/>
                </a:solidFill>
                <a:latin typeface="Menlo"/>
              </a:rPr>
              <a:t>constructors</a:t>
            </a:r>
            <a:r>
              <a:rPr lang="en-US" altLang="en-US" b="1" dirty="0">
                <a:solidFill>
                  <a:srgbClr val="333333"/>
                </a:solidFill>
                <a:latin typeface="Menlo"/>
              </a:rPr>
              <a:t> may be used</a:t>
            </a:r>
          </a:p>
          <a:p>
            <a:r>
              <a:rPr lang="en-US" altLang="en-US" b="1" dirty="0">
                <a:solidFill>
                  <a:srgbClr val="333333"/>
                </a:solidFill>
                <a:latin typeface="Menlo"/>
              </a:rPr>
              <a:t>     For </a:t>
            </a:r>
            <a:r>
              <a:rPr lang="en-US" altLang="en-US" b="1" dirty="0" err="1">
                <a:solidFill>
                  <a:srgbClr val="333333"/>
                </a:solidFill>
                <a:latin typeface="Menlo"/>
              </a:rPr>
              <a:t>eg</a:t>
            </a:r>
            <a:r>
              <a:rPr lang="en-US" altLang="en-US" b="1" dirty="0">
                <a:solidFill>
                  <a:srgbClr val="333333"/>
                </a:solidFill>
                <a:latin typeface="Menlo"/>
              </a:rPr>
              <a:t>:- </a:t>
            </a:r>
            <a:r>
              <a:rPr lang="en-US" altLang="en-US" b="1" dirty="0" err="1">
                <a:solidFill>
                  <a:srgbClr val="333333"/>
                </a:solidFill>
                <a:latin typeface="Menlo"/>
              </a:rPr>
              <a:t>MyException</a:t>
            </a:r>
            <a:r>
              <a:rPr lang="en-US" altLang="en-US" b="1" dirty="0">
                <a:solidFill>
                  <a:srgbClr val="333333"/>
                </a:solidFill>
                <a:latin typeface="Menlo"/>
              </a:rPr>
              <a:t>() </a:t>
            </a:r>
          </a:p>
          <a:p>
            <a:r>
              <a:rPr lang="en-US" altLang="en-US" b="1" dirty="0">
                <a:solidFill>
                  <a:srgbClr val="333333"/>
                </a:solidFill>
                <a:latin typeface="Menlo"/>
              </a:rPr>
              <a:t>                           OR</a:t>
            </a:r>
          </a:p>
          <a:p>
            <a:r>
              <a:rPr lang="en-US" altLang="en-US" b="1" dirty="0">
                <a:solidFill>
                  <a:srgbClr val="333333"/>
                </a:solidFill>
                <a:latin typeface="Menlo"/>
              </a:rPr>
              <a:t>                   </a:t>
            </a:r>
            <a:r>
              <a:rPr lang="en-US" altLang="en-US" b="1" dirty="0" err="1">
                <a:solidFill>
                  <a:srgbClr val="333333"/>
                </a:solidFill>
                <a:latin typeface="Menlo"/>
              </a:rPr>
              <a:t>MyException</a:t>
            </a:r>
            <a:r>
              <a:rPr lang="en-US" altLang="en-US" b="1" dirty="0">
                <a:solidFill>
                  <a:srgbClr val="333333"/>
                </a:solidFill>
                <a:latin typeface="Menlo"/>
              </a:rPr>
              <a:t>(String str)  { super(str);  }</a:t>
            </a:r>
          </a:p>
          <a:p>
            <a:endParaRPr lang="en-US" altLang="en-US" b="1" dirty="0">
              <a:solidFill>
                <a:srgbClr val="333333"/>
              </a:solidFill>
              <a:latin typeface="Menlo"/>
            </a:endParaRPr>
          </a:p>
          <a:p>
            <a:r>
              <a:rPr lang="en-US" altLang="en-US" b="1" dirty="0">
                <a:solidFill>
                  <a:srgbClr val="333333"/>
                </a:solidFill>
                <a:latin typeface="Menlo"/>
              </a:rPr>
              <a:t>3. To raise the exception, we need to </a:t>
            </a:r>
            <a:r>
              <a:rPr lang="en-US" altLang="en-US" b="1" dirty="0">
                <a:solidFill>
                  <a:srgbClr val="0070C0"/>
                </a:solidFill>
                <a:latin typeface="Menlo"/>
              </a:rPr>
              <a:t>create an object of the user defined exception class and throw its object</a:t>
            </a:r>
          </a:p>
        </p:txBody>
      </p:sp>
      <p:sp>
        <p:nvSpPr>
          <p:cNvPr id="12" name="TextBox 11">
            <a:extLst>
              <a:ext uri="{FF2B5EF4-FFF2-40B4-BE49-F238E27FC236}">
                <a16:creationId xmlns:a16="http://schemas.microsoft.com/office/drawing/2014/main" id="{2E3F5638-7C2C-41C0-9049-67214C3AA8CA}"/>
              </a:ext>
            </a:extLst>
          </p:cNvPr>
          <p:cNvSpPr txBox="1"/>
          <p:nvPr/>
        </p:nvSpPr>
        <p:spPr>
          <a:xfrm>
            <a:off x="212297" y="4178845"/>
            <a:ext cx="5426503" cy="1477328"/>
          </a:xfrm>
          <a:prstGeom prst="rect">
            <a:avLst/>
          </a:prstGeom>
          <a:solidFill>
            <a:schemeClr val="accent2">
              <a:lumMod val="20000"/>
              <a:lumOff val="80000"/>
            </a:schemeClr>
          </a:solidFill>
        </p:spPr>
        <p:txBody>
          <a:bodyPr wrap="square" rtlCol="0">
            <a:spAutoFit/>
          </a:bodyPr>
          <a:lstStyle/>
          <a:p>
            <a:r>
              <a:rPr lang="en-US" b="1" dirty="0">
                <a:solidFill>
                  <a:srgbClr val="C00000"/>
                </a:solidFill>
                <a:latin typeface="Menlo"/>
              </a:rPr>
              <a:t>class </a:t>
            </a:r>
            <a:r>
              <a:rPr lang="en-US" b="1" dirty="0" err="1">
                <a:solidFill>
                  <a:srgbClr val="C00000"/>
                </a:solidFill>
                <a:latin typeface="Menlo"/>
              </a:rPr>
              <a:t>MyException</a:t>
            </a:r>
            <a:r>
              <a:rPr lang="en-US" b="1" dirty="0">
                <a:solidFill>
                  <a:srgbClr val="C00000"/>
                </a:solidFill>
                <a:latin typeface="Menlo"/>
              </a:rPr>
              <a:t> extends Exception</a:t>
            </a:r>
          </a:p>
          <a:p>
            <a:r>
              <a:rPr lang="en-US" dirty="0">
                <a:latin typeface="Menlo"/>
              </a:rPr>
              <a:t>    </a:t>
            </a:r>
            <a:r>
              <a:rPr lang="en-US" b="1" dirty="0">
                <a:latin typeface="Menlo"/>
              </a:rPr>
              <a:t>{   </a:t>
            </a:r>
            <a:r>
              <a:rPr lang="en-US" b="1" dirty="0" err="1">
                <a:solidFill>
                  <a:srgbClr val="00B050"/>
                </a:solidFill>
                <a:latin typeface="Menlo"/>
              </a:rPr>
              <a:t>MyException</a:t>
            </a:r>
            <a:r>
              <a:rPr lang="en-US" b="1" dirty="0">
                <a:solidFill>
                  <a:srgbClr val="00B050"/>
                </a:solidFill>
                <a:latin typeface="Menlo"/>
              </a:rPr>
              <a:t>(String s)</a:t>
            </a:r>
          </a:p>
          <a:p>
            <a:r>
              <a:rPr lang="en-US" dirty="0">
                <a:latin typeface="Menlo"/>
              </a:rPr>
              <a:t>        { super(s);</a:t>
            </a:r>
          </a:p>
          <a:p>
            <a:r>
              <a:rPr lang="en-US" dirty="0">
                <a:latin typeface="Menlo"/>
              </a:rPr>
              <a:t>       }</a:t>
            </a:r>
          </a:p>
          <a:p>
            <a:r>
              <a:rPr lang="en-US" dirty="0">
                <a:latin typeface="Menlo"/>
              </a:rPr>
              <a:t>   }</a:t>
            </a:r>
          </a:p>
        </p:txBody>
      </p:sp>
      <p:sp>
        <p:nvSpPr>
          <p:cNvPr id="15" name="Rectangle 14">
            <a:extLst>
              <a:ext uri="{FF2B5EF4-FFF2-40B4-BE49-F238E27FC236}">
                <a16:creationId xmlns:a16="http://schemas.microsoft.com/office/drawing/2014/main" id="{2B3483AB-4AC1-408F-BB4D-4C21F3852975}"/>
              </a:ext>
            </a:extLst>
          </p:cNvPr>
          <p:cNvSpPr/>
          <p:nvPr/>
        </p:nvSpPr>
        <p:spPr>
          <a:xfrm>
            <a:off x="6390588" y="4893401"/>
            <a:ext cx="5128181" cy="1323439"/>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D:\&gt;java Test</a:t>
            </a:r>
          </a:p>
          <a:p>
            <a:pPr lvl="0" defTabSz="914400" eaLnBrk="0" fontAlgn="base" hangingPunct="0">
              <a:spcBef>
                <a:spcPct val="0"/>
              </a:spcBef>
              <a:spcAft>
                <a:spcPct val="0"/>
              </a:spcAft>
            </a:pPr>
            <a:r>
              <a:rPr lang="en-US" altLang="en-US" sz="1600" dirty="0">
                <a:latin typeface="Arial" panose="020B0604020202020204" pitchFamily="34" charset="0"/>
              </a:rPr>
              <a:t>error occurred</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p:txBody>
      </p:sp>
      <p:sp>
        <p:nvSpPr>
          <p:cNvPr id="16" name="TextBox 15">
            <a:extLst>
              <a:ext uri="{FF2B5EF4-FFF2-40B4-BE49-F238E27FC236}">
                <a16:creationId xmlns:a16="http://schemas.microsoft.com/office/drawing/2014/main" id="{2BE6A89D-4E76-4B83-AB54-49212AD999BC}"/>
              </a:ext>
            </a:extLst>
          </p:cNvPr>
          <p:cNvSpPr txBox="1"/>
          <p:nvPr/>
        </p:nvSpPr>
        <p:spPr>
          <a:xfrm>
            <a:off x="6291027" y="760454"/>
            <a:ext cx="5641850" cy="3970318"/>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 public class Test</a:t>
            </a:r>
          </a:p>
          <a:p>
            <a:r>
              <a:rPr lang="en-US" altLang="en-US" dirty="0">
                <a:solidFill>
                  <a:srgbClr val="333333"/>
                </a:solidFill>
                <a:latin typeface="Menlo"/>
              </a:rPr>
              <a:t>  { static void validate(int age) throws </a:t>
            </a:r>
            <a:r>
              <a:rPr lang="en-US" altLang="en-US" dirty="0" err="1">
                <a:solidFill>
                  <a:srgbClr val="333333"/>
                </a:solidFill>
                <a:latin typeface="Menlo"/>
              </a:rPr>
              <a:t>MyException</a:t>
            </a:r>
            <a:endParaRPr lang="en-US" altLang="en-US" dirty="0">
              <a:solidFill>
                <a:srgbClr val="333333"/>
              </a:solidFill>
              <a:latin typeface="Menlo"/>
            </a:endParaRPr>
          </a:p>
          <a:p>
            <a:r>
              <a:rPr lang="en-US" altLang="en-US" dirty="0">
                <a:solidFill>
                  <a:srgbClr val="333333"/>
                </a:solidFill>
                <a:latin typeface="Menlo"/>
              </a:rPr>
              <a:t>     { if (age&lt;18)</a:t>
            </a:r>
          </a:p>
          <a:p>
            <a:r>
              <a:rPr lang="en-US" altLang="en-US" dirty="0">
                <a:solidFill>
                  <a:srgbClr val="333333"/>
                </a:solidFill>
                <a:latin typeface="Menlo"/>
              </a:rPr>
              <a:t>       </a:t>
            </a:r>
            <a:r>
              <a:rPr lang="en-US" altLang="en-US" b="1" dirty="0">
                <a:solidFill>
                  <a:srgbClr val="0070C0"/>
                </a:solidFill>
                <a:latin typeface="Menlo"/>
              </a:rPr>
              <a:t>throw new </a:t>
            </a:r>
            <a:r>
              <a:rPr lang="en-US" altLang="en-US" b="1" dirty="0" err="1">
                <a:solidFill>
                  <a:srgbClr val="0070C0"/>
                </a:solidFill>
                <a:latin typeface="Menlo"/>
              </a:rPr>
              <a:t>MyException</a:t>
            </a:r>
            <a:r>
              <a:rPr lang="en-US" altLang="en-US" dirty="0">
                <a:solidFill>
                  <a:srgbClr val="333333"/>
                </a:solidFill>
                <a:latin typeface="Menlo"/>
              </a:rPr>
              <a:t>(“not valid”);</a:t>
            </a:r>
          </a:p>
          <a:p>
            <a:r>
              <a:rPr lang="en-US" altLang="en-US" dirty="0">
                <a:solidFill>
                  <a:srgbClr val="333333"/>
                </a:solidFill>
                <a:latin typeface="Menlo"/>
              </a:rPr>
              <a:t>       else</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(“WELCOME TO VOTE”);</a:t>
            </a:r>
          </a:p>
          <a:p>
            <a:r>
              <a:rPr lang="en-US" altLang="en-US" dirty="0">
                <a:solidFill>
                  <a:srgbClr val="333333"/>
                </a:solidFill>
                <a:latin typeface="Menlo"/>
              </a:rPr>
              <a:t>      }</a:t>
            </a:r>
          </a:p>
          <a:p>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a:t>
            </a:r>
          </a:p>
          <a:p>
            <a:r>
              <a:rPr lang="en-US" altLang="en-US" dirty="0">
                <a:solidFill>
                  <a:srgbClr val="333333"/>
                </a:solidFill>
                <a:latin typeface="Menlo"/>
              </a:rPr>
              <a:t>       {    try { validate(10);</a:t>
            </a:r>
          </a:p>
          <a:p>
            <a:r>
              <a:rPr lang="en-US" altLang="en-US" dirty="0">
                <a:solidFill>
                  <a:srgbClr val="333333"/>
                </a:solidFill>
                <a:latin typeface="Menlo"/>
              </a:rPr>
              <a:t>         } catch(Exception e)</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(“error occurred”);</a:t>
            </a:r>
          </a:p>
          <a:p>
            <a:r>
              <a:rPr lang="en-US" altLang="en-US" dirty="0">
                <a:solidFill>
                  <a:srgbClr val="333333"/>
                </a:solidFill>
                <a:latin typeface="Menlo"/>
              </a:rPr>
              <a:t>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(“After catch statement”);</a:t>
            </a:r>
          </a:p>
          <a:p>
            <a:r>
              <a:rPr lang="en-US" altLang="en-US" dirty="0">
                <a:solidFill>
                  <a:srgbClr val="333333"/>
                </a:solidFill>
                <a:latin typeface="Menlo"/>
              </a:rPr>
              <a:t> }</a:t>
            </a:r>
          </a:p>
        </p:txBody>
      </p:sp>
      <p:sp>
        <p:nvSpPr>
          <p:cNvPr id="17" name="TextBox 16">
            <a:extLst>
              <a:ext uri="{FF2B5EF4-FFF2-40B4-BE49-F238E27FC236}">
                <a16:creationId xmlns:a16="http://schemas.microsoft.com/office/drawing/2014/main" id="{63DC121D-F710-467C-B5E8-8035943D6BE5}"/>
              </a:ext>
            </a:extLst>
          </p:cNvPr>
          <p:cNvSpPr txBox="1"/>
          <p:nvPr/>
        </p:nvSpPr>
        <p:spPr>
          <a:xfrm>
            <a:off x="6301187" y="706640"/>
            <a:ext cx="5641850" cy="3970318"/>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 public class Test</a:t>
            </a:r>
          </a:p>
          <a:p>
            <a:r>
              <a:rPr lang="en-US" altLang="en-US" dirty="0">
                <a:solidFill>
                  <a:srgbClr val="333333"/>
                </a:solidFill>
                <a:latin typeface="Menlo"/>
              </a:rPr>
              <a:t>  { static void validate(int age) throws </a:t>
            </a:r>
            <a:r>
              <a:rPr lang="en-US" altLang="en-US" dirty="0" err="1">
                <a:solidFill>
                  <a:srgbClr val="333333"/>
                </a:solidFill>
                <a:latin typeface="Menlo"/>
              </a:rPr>
              <a:t>MyException</a:t>
            </a:r>
            <a:endParaRPr lang="en-US" altLang="en-US" dirty="0">
              <a:solidFill>
                <a:srgbClr val="333333"/>
              </a:solidFill>
              <a:latin typeface="Menlo"/>
            </a:endParaRPr>
          </a:p>
          <a:p>
            <a:r>
              <a:rPr lang="en-US" altLang="en-US" dirty="0">
                <a:solidFill>
                  <a:srgbClr val="333333"/>
                </a:solidFill>
                <a:latin typeface="Menlo"/>
              </a:rPr>
              <a:t>     { if (age&lt;18)</a:t>
            </a:r>
          </a:p>
          <a:p>
            <a:r>
              <a:rPr lang="en-US" altLang="en-US" dirty="0">
                <a:solidFill>
                  <a:srgbClr val="333333"/>
                </a:solidFill>
                <a:latin typeface="Menlo"/>
              </a:rPr>
              <a:t>       </a:t>
            </a:r>
            <a:r>
              <a:rPr lang="en-US" altLang="en-US" b="1" dirty="0">
                <a:solidFill>
                  <a:srgbClr val="0070C0"/>
                </a:solidFill>
                <a:latin typeface="Menlo"/>
              </a:rPr>
              <a:t>throw new </a:t>
            </a:r>
            <a:r>
              <a:rPr lang="en-US" altLang="en-US" b="1" dirty="0" err="1">
                <a:solidFill>
                  <a:srgbClr val="0070C0"/>
                </a:solidFill>
                <a:latin typeface="Menlo"/>
              </a:rPr>
              <a:t>MyException</a:t>
            </a:r>
            <a:r>
              <a:rPr lang="en-US" altLang="en-US" dirty="0">
                <a:solidFill>
                  <a:srgbClr val="333333"/>
                </a:solidFill>
                <a:latin typeface="Menlo"/>
              </a:rPr>
              <a:t>(“not valid”);</a:t>
            </a:r>
          </a:p>
          <a:p>
            <a:r>
              <a:rPr lang="en-US" altLang="en-US" dirty="0">
                <a:solidFill>
                  <a:srgbClr val="333333"/>
                </a:solidFill>
                <a:latin typeface="Menlo"/>
              </a:rPr>
              <a:t>       else</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(“WELCOME TO VOTE”);</a:t>
            </a:r>
          </a:p>
          <a:p>
            <a:r>
              <a:rPr lang="en-US" altLang="en-US" dirty="0">
                <a:solidFill>
                  <a:srgbClr val="333333"/>
                </a:solidFill>
                <a:latin typeface="Menlo"/>
              </a:rPr>
              <a:t>      }</a:t>
            </a:r>
          </a:p>
          <a:p>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a:t>
            </a:r>
          </a:p>
          <a:p>
            <a:r>
              <a:rPr lang="en-US" altLang="en-US" dirty="0">
                <a:solidFill>
                  <a:srgbClr val="333333"/>
                </a:solidFill>
                <a:latin typeface="Menlo"/>
              </a:rPr>
              <a:t>       {    try { validate(40);</a:t>
            </a:r>
          </a:p>
          <a:p>
            <a:r>
              <a:rPr lang="en-US" altLang="en-US" dirty="0">
                <a:solidFill>
                  <a:srgbClr val="333333"/>
                </a:solidFill>
                <a:latin typeface="Menlo"/>
              </a:rPr>
              <a:t>         } catch(Exception e)</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(“error occurred”);</a:t>
            </a:r>
          </a:p>
          <a:p>
            <a:r>
              <a:rPr lang="en-US" altLang="en-US" dirty="0">
                <a:solidFill>
                  <a:srgbClr val="333333"/>
                </a:solidFill>
                <a:latin typeface="Menlo"/>
              </a:rPr>
              <a:t>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(“After catch statement”);</a:t>
            </a:r>
          </a:p>
          <a:p>
            <a:r>
              <a:rPr lang="en-US" altLang="en-US" dirty="0">
                <a:solidFill>
                  <a:srgbClr val="333333"/>
                </a:solidFill>
                <a:latin typeface="Menlo"/>
              </a:rPr>
              <a:t> }</a:t>
            </a:r>
          </a:p>
        </p:txBody>
      </p:sp>
      <p:sp>
        <p:nvSpPr>
          <p:cNvPr id="18" name="Rectangle 17">
            <a:extLst>
              <a:ext uri="{FF2B5EF4-FFF2-40B4-BE49-F238E27FC236}">
                <a16:creationId xmlns:a16="http://schemas.microsoft.com/office/drawing/2014/main" id="{B62EA4DA-EC89-448F-B4AE-04D534C1C688}"/>
              </a:ext>
            </a:extLst>
          </p:cNvPr>
          <p:cNvSpPr/>
          <p:nvPr/>
        </p:nvSpPr>
        <p:spPr>
          <a:xfrm>
            <a:off x="6360109" y="4888401"/>
            <a:ext cx="5128181" cy="1323439"/>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sz="1600" dirty="0">
                <a:latin typeface="Arial" panose="020B0604020202020204" pitchFamily="34" charset="0"/>
              </a:rPr>
              <a:t>OUTPUT:-</a:t>
            </a:r>
          </a:p>
          <a:p>
            <a:pPr lvl="0" defTabSz="914400" eaLnBrk="0" fontAlgn="base" hangingPunct="0">
              <a:spcBef>
                <a:spcPct val="0"/>
              </a:spcBef>
              <a:spcAft>
                <a:spcPct val="0"/>
              </a:spcAft>
            </a:pP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latin typeface="Arial" panose="020B0604020202020204" pitchFamily="34" charset="0"/>
              </a:rPr>
              <a:t>D:\&gt;java Test</a:t>
            </a:r>
          </a:p>
          <a:p>
            <a:pPr lvl="0" defTabSz="914400" eaLnBrk="0" fontAlgn="base" hangingPunct="0">
              <a:spcBef>
                <a:spcPct val="0"/>
              </a:spcBef>
              <a:spcAft>
                <a:spcPct val="0"/>
              </a:spcAft>
            </a:pPr>
            <a:r>
              <a:rPr lang="en-US" altLang="en-US" sz="1600" dirty="0">
                <a:latin typeface="Arial" panose="020B0604020202020204" pitchFamily="34" charset="0"/>
              </a:rPr>
              <a:t>WELCOME TO VOTE</a:t>
            </a:r>
          </a:p>
          <a:p>
            <a:pPr lvl="0" defTabSz="914400" eaLnBrk="0" fontAlgn="base" hangingPunct="0">
              <a:spcBef>
                <a:spcPct val="0"/>
              </a:spcBef>
              <a:spcAft>
                <a:spcPct val="0"/>
              </a:spcAft>
            </a:pPr>
            <a:r>
              <a:rPr lang="en-US" altLang="en-US" sz="1600" dirty="0">
                <a:latin typeface="Arial" panose="020B0604020202020204" pitchFamily="34" charset="0"/>
              </a:rPr>
              <a:t>After catch statement</a:t>
            </a:r>
          </a:p>
        </p:txBody>
      </p:sp>
      <p:sp>
        <p:nvSpPr>
          <p:cNvPr id="4" name="Title 3">
            <a:extLst>
              <a:ext uri="{FF2B5EF4-FFF2-40B4-BE49-F238E27FC236}">
                <a16:creationId xmlns:a16="http://schemas.microsoft.com/office/drawing/2014/main" id="{6DCFC646-5D15-410E-B8ED-2CEC9D93AD1A}"/>
              </a:ext>
            </a:extLst>
          </p:cNvPr>
          <p:cNvSpPr>
            <a:spLocks noGrp="1"/>
          </p:cNvSpPr>
          <p:nvPr>
            <p:ph type="title"/>
          </p:nvPr>
        </p:nvSpPr>
        <p:spPr/>
        <p:txBody>
          <a:bodyPr/>
          <a:lstStyle/>
          <a:p>
            <a:endParaRPr lang="en-US"/>
          </a:p>
        </p:txBody>
      </p:sp>
      <p:sp>
        <p:nvSpPr>
          <p:cNvPr id="13" name="Title 1">
            <a:extLst>
              <a:ext uri="{FF2B5EF4-FFF2-40B4-BE49-F238E27FC236}">
                <a16:creationId xmlns:a16="http://schemas.microsoft.com/office/drawing/2014/main" id="{E73F36C9-5ACF-4424-93DB-C5D663A808F5}"/>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dirty="0">
                <a:solidFill>
                  <a:schemeClr val="bg1"/>
                </a:solidFill>
              </a:rPr>
              <a:t>EXCEPTION HANDLING</a:t>
            </a:r>
          </a:p>
        </p:txBody>
      </p:sp>
      <p:sp>
        <p:nvSpPr>
          <p:cNvPr id="14" name="Footer Placeholder 4">
            <a:extLst>
              <a:ext uri="{FF2B5EF4-FFF2-40B4-BE49-F238E27FC236}">
                <a16:creationId xmlns:a16="http://schemas.microsoft.com/office/drawing/2014/main" id="{5E36D586-C1F2-480D-A763-7B80C74F3C2B}"/>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2923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515332" y="836629"/>
            <a:ext cx="5580668" cy="433633"/>
          </a:xfrm>
        </p:spPr>
        <p:txBody>
          <a:bodyPr>
            <a:normAutofit/>
          </a:bodyPr>
          <a:lstStyle/>
          <a:p>
            <a:pPr marL="0" indent="0">
              <a:buNone/>
            </a:pPr>
            <a:r>
              <a:rPr lang="en-US" dirty="0"/>
              <a:t>CREATING THREADS USING THREAD CLASS</a:t>
            </a:r>
          </a:p>
          <a:p>
            <a:endParaRPr lang="en-US" dirty="0"/>
          </a:p>
          <a:p>
            <a:endParaRPr lang="en-US" dirty="0"/>
          </a:p>
        </p:txBody>
      </p:sp>
      <p:sp>
        <p:nvSpPr>
          <p:cNvPr id="3" name="TextBox 2">
            <a:extLst>
              <a:ext uri="{FF2B5EF4-FFF2-40B4-BE49-F238E27FC236}">
                <a16:creationId xmlns:a16="http://schemas.microsoft.com/office/drawing/2014/main" id="{3D3CD85F-1291-421F-B3E1-7F652763EA9E}"/>
              </a:ext>
            </a:extLst>
          </p:cNvPr>
          <p:cNvSpPr txBox="1"/>
          <p:nvPr/>
        </p:nvSpPr>
        <p:spPr>
          <a:xfrm>
            <a:off x="207390" y="1310327"/>
            <a:ext cx="5657701" cy="2110548"/>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A extends Thread</a:t>
            </a:r>
          </a:p>
          <a:p>
            <a:r>
              <a:rPr lang="en-US" altLang="en-US" dirty="0">
                <a:solidFill>
                  <a:srgbClr val="333333"/>
                </a:solidFill>
                <a:latin typeface="Menlo"/>
              </a:rPr>
              <a:t>{    public void run( ) </a:t>
            </a:r>
          </a:p>
          <a:p>
            <a:r>
              <a:rPr lang="en-US" altLang="en-US" dirty="0">
                <a:solidFill>
                  <a:srgbClr val="333333"/>
                </a:solidFill>
                <a:latin typeface="Menlo"/>
              </a:rPr>
              <a:t>       { for(int </a:t>
            </a:r>
            <a:r>
              <a:rPr lang="en-US" altLang="en-US" dirty="0" err="1">
                <a:solidFill>
                  <a:srgbClr val="333333"/>
                </a:solidFill>
                <a:latin typeface="Menlo"/>
              </a:rPr>
              <a:t>i</a:t>
            </a:r>
            <a:r>
              <a:rPr lang="en-US" altLang="en-US" dirty="0">
                <a:solidFill>
                  <a:srgbClr val="333333"/>
                </a:solidFill>
                <a:latin typeface="Menlo"/>
              </a:rPr>
              <a:t> = 1; </a:t>
            </a:r>
            <a:r>
              <a:rPr lang="en-US" altLang="en-US" dirty="0" err="1">
                <a:solidFill>
                  <a:srgbClr val="333333"/>
                </a:solidFill>
                <a:latin typeface="Menlo"/>
              </a:rPr>
              <a:t>i</a:t>
            </a:r>
            <a:r>
              <a:rPr lang="en-US" altLang="en-US" dirty="0">
                <a:solidFill>
                  <a:srgbClr val="333333"/>
                </a:solidFill>
                <a:latin typeface="Menlo"/>
              </a:rPr>
              <a:t> &lt;= 5; </a:t>
            </a:r>
            <a:r>
              <a:rPr lang="en-US" altLang="en-US" dirty="0" err="1">
                <a:solidFill>
                  <a:srgbClr val="333333"/>
                </a:solidFill>
                <a:latin typeface="Menlo"/>
              </a:rPr>
              <a:t>i</a:t>
            </a:r>
            <a:r>
              <a:rPr lang="en-US" altLang="en-US" dirty="0">
                <a:solidFill>
                  <a:srgbClr val="333333"/>
                </a:solidFill>
                <a:latin typeface="Menlo"/>
              </a:rPr>
              <a:t>++)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A with </a:t>
            </a:r>
            <a:r>
              <a:rPr lang="en-US" altLang="en-US" dirty="0" err="1">
                <a:solidFill>
                  <a:srgbClr val="333333"/>
                </a:solidFill>
                <a:latin typeface="Menlo"/>
              </a:rPr>
              <a:t>i</a:t>
            </a:r>
            <a:r>
              <a:rPr lang="en-US" altLang="en-US" dirty="0">
                <a:solidFill>
                  <a:srgbClr val="333333"/>
                </a:solidFill>
                <a:latin typeface="Menlo"/>
              </a:rPr>
              <a:t> = “ +</a:t>
            </a:r>
            <a:r>
              <a:rPr lang="en-US" altLang="en-US" dirty="0" err="1">
                <a:solidFill>
                  <a:srgbClr val="333333"/>
                </a:solidFill>
                <a:latin typeface="Menlo"/>
              </a:rPr>
              <a:t>i</a:t>
            </a:r>
            <a:r>
              <a:rPr lang="en-US" altLang="en-US" dirty="0">
                <a:solidFill>
                  <a:srgbClr val="333333"/>
                </a:solidFill>
                <a:latin typeface="Menlo"/>
              </a:rPr>
              <a:t>);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A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8" name="TextBox 7">
            <a:extLst>
              <a:ext uri="{FF2B5EF4-FFF2-40B4-BE49-F238E27FC236}">
                <a16:creationId xmlns:a16="http://schemas.microsoft.com/office/drawing/2014/main" id="{303770BB-8BE8-42DB-BAE9-1F72ADD7CFA4}"/>
              </a:ext>
            </a:extLst>
          </p:cNvPr>
          <p:cNvSpPr txBox="1"/>
          <p:nvPr/>
        </p:nvSpPr>
        <p:spPr>
          <a:xfrm>
            <a:off x="278875" y="3681611"/>
            <a:ext cx="5514729"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B extends Thread</a:t>
            </a:r>
          </a:p>
          <a:p>
            <a:r>
              <a:rPr lang="en-US" altLang="en-US" dirty="0">
                <a:solidFill>
                  <a:srgbClr val="333333"/>
                </a:solidFill>
                <a:latin typeface="Menlo"/>
              </a:rPr>
              <a:t>{    public void run( ) </a:t>
            </a:r>
          </a:p>
          <a:p>
            <a:r>
              <a:rPr lang="en-US" altLang="en-US" dirty="0">
                <a:solidFill>
                  <a:srgbClr val="333333"/>
                </a:solidFill>
                <a:latin typeface="Menlo"/>
              </a:rPr>
              <a:t>       { for(int j = 1; j &lt;= 5; </a:t>
            </a:r>
            <a:r>
              <a:rPr lang="en-US" altLang="en-US" dirty="0" err="1">
                <a:solidFill>
                  <a:srgbClr val="333333"/>
                </a:solidFill>
                <a:latin typeface="Menlo"/>
              </a:rPr>
              <a:t>j++</a:t>
            </a:r>
            <a:r>
              <a:rPr lang="en-US" altLang="en-US" dirty="0">
                <a:solidFill>
                  <a:srgbClr val="333333"/>
                </a:solidFill>
                <a:latin typeface="Menlo"/>
              </a:rPr>
              <a:t>) </a:t>
            </a:r>
          </a:p>
          <a:p>
            <a:r>
              <a:rPr lang="en-US" altLang="en-US" dirty="0">
                <a:solidFill>
                  <a:srgbClr val="333333"/>
                </a:solidFill>
                <a:latin typeface="Menlo"/>
              </a:rPr>
              <a:t>            </a:t>
            </a:r>
            <a:r>
              <a:rPr lang="en-US" altLang="en-US" dirty="0" smtClean="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("Thread B with j = “ +j); }      </a:t>
            </a:r>
          </a:p>
          <a:p>
            <a:r>
              <a:rPr lang="en-US" altLang="en-US" dirty="0">
                <a:solidFill>
                  <a:srgbClr val="333333"/>
                </a:solidFill>
                <a:latin typeface="Menlo"/>
              </a:rPr>
              <a:t>              </a:t>
            </a:r>
            <a:r>
              <a:rPr lang="en-US" altLang="en-US" dirty="0" err="1" smtClean="0">
                <a:solidFill>
                  <a:srgbClr val="333333"/>
                </a:solidFill>
                <a:latin typeface="Menlo"/>
              </a:rPr>
              <a:t>System.out.println</a:t>
            </a:r>
            <a:r>
              <a:rPr lang="en-US" altLang="en-US" dirty="0">
                <a:solidFill>
                  <a:srgbClr val="333333"/>
                </a:solidFill>
                <a:latin typeface="Menlo"/>
              </a:rPr>
              <a:t>("Exit from Thread B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10" name="TextBox 9">
            <a:extLst>
              <a:ext uri="{FF2B5EF4-FFF2-40B4-BE49-F238E27FC236}">
                <a16:creationId xmlns:a16="http://schemas.microsoft.com/office/drawing/2014/main" id="{5721F01B-2E19-4E2F-B4B8-1BE3F5EF5CEB}"/>
              </a:ext>
            </a:extLst>
          </p:cNvPr>
          <p:cNvSpPr txBox="1"/>
          <p:nvPr/>
        </p:nvSpPr>
        <p:spPr>
          <a:xfrm>
            <a:off x="5951456" y="1389550"/>
            <a:ext cx="5874989"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C extends Thread</a:t>
            </a:r>
          </a:p>
          <a:p>
            <a:r>
              <a:rPr lang="en-US" altLang="en-US" dirty="0">
                <a:solidFill>
                  <a:srgbClr val="333333"/>
                </a:solidFill>
                <a:latin typeface="Menlo"/>
              </a:rPr>
              <a:t>{    public void run( ) </a:t>
            </a:r>
          </a:p>
          <a:p>
            <a:r>
              <a:rPr lang="en-US" altLang="en-US" dirty="0">
                <a:solidFill>
                  <a:srgbClr val="333333"/>
                </a:solidFill>
                <a:latin typeface="Menlo"/>
              </a:rPr>
              <a:t>       { for(int k = 1; k &lt;= 5; k++)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C with k = “ +k);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C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6" name="Rectangle 5">
            <a:extLst>
              <a:ext uri="{FF2B5EF4-FFF2-40B4-BE49-F238E27FC236}">
                <a16:creationId xmlns:a16="http://schemas.microsoft.com/office/drawing/2014/main" id="{E7E42525-9DAA-43EE-BCA1-2788A30EFDFF}"/>
              </a:ext>
            </a:extLst>
          </p:cNvPr>
          <p:cNvSpPr/>
          <p:nvPr/>
        </p:nvSpPr>
        <p:spPr>
          <a:xfrm>
            <a:off x="5951456" y="3866519"/>
            <a:ext cx="5656077" cy="2308324"/>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dirty="0">
                <a:solidFill>
                  <a:srgbClr val="333333"/>
                </a:solidFill>
                <a:latin typeface="Menlo"/>
              </a:rPr>
              <a:t>public class Demo </a:t>
            </a:r>
          </a:p>
          <a:p>
            <a:pPr lvl="0" defTabSz="914400" eaLnBrk="0" fontAlgn="base" hangingPunct="0">
              <a:spcBef>
                <a:spcPct val="0"/>
              </a:spcBef>
              <a:spcAft>
                <a:spcPct val="0"/>
              </a:spcAft>
            </a:pPr>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 A a = new A(); </a:t>
            </a:r>
          </a:p>
          <a:p>
            <a:pPr lvl="0" defTabSz="914400" eaLnBrk="0" fontAlgn="base" hangingPunct="0">
              <a:spcBef>
                <a:spcPct val="0"/>
              </a:spcBef>
              <a:spcAft>
                <a:spcPct val="0"/>
              </a:spcAft>
            </a:pPr>
            <a:r>
              <a:rPr lang="en-US" altLang="en-US" dirty="0">
                <a:solidFill>
                  <a:srgbClr val="333333"/>
                </a:solidFill>
                <a:latin typeface="Menlo"/>
              </a:rPr>
              <a:t>   B b = new B(); </a:t>
            </a:r>
          </a:p>
          <a:p>
            <a:pPr lvl="0" defTabSz="914400" eaLnBrk="0" fontAlgn="base" hangingPunct="0">
              <a:spcBef>
                <a:spcPct val="0"/>
              </a:spcBef>
              <a:spcAft>
                <a:spcPct val="0"/>
              </a:spcAft>
            </a:pPr>
            <a:r>
              <a:rPr lang="en-US" altLang="en-US" dirty="0">
                <a:solidFill>
                  <a:srgbClr val="333333"/>
                </a:solidFill>
                <a:latin typeface="Menlo"/>
              </a:rPr>
              <a:t>   C c = new C();</a:t>
            </a:r>
          </a:p>
          <a:p>
            <a:pPr lvl="0" defTabSz="914400" eaLnBrk="0" fontAlgn="base" hangingPunct="0">
              <a:spcBef>
                <a:spcPct val="0"/>
              </a:spcBef>
              <a:spcAft>
                <a:spcPct val="0"/>
              </a:spcAft>
            </a:pPr>
            <a:r>
              <a:rPr lang="en-US" altLang="en-US" dirty="0" err="1">
                <a:solidFill>
                  <a:srgbClr val="333333"/>
                </a:solidFill>
                <a:latin typeface="Menlo"/>
              </a:rPr>
              <a:t>a.start</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err="1">
                <a:solidFill>
                  <a:srgbClr val="333333"/>
                </a:solidFill>
                <a:latin typeface="Menlo"/>
              </a:rPr>
              <a:t>b.start</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err="1">
                <a:solidFill>
                  <a:srgbClr val="333333"/>
                </a:solidFill>
                <a:latin typeface="Menlo"/>
              </a:rPr>
              <a:t>c.start</a:t>
            </a:r>
            <a:r>
              <a:rPr lang="en-US" altLang="en-US" dirty="0">
                <a:solidFill>
                  <a:srgbClr val="333333"/>
                </a:solidFill>
                <a:latin typeface="Menlo"/>
              </a:rPr>
              <a:t>();  } }</a:t>
            </a:r>
            <a:r>
              <a:rPr lang="en-US" altLang="en-US" sz="1600" dirty="0"/>
              <a:t> </a:t>
            </a:r>
            <a:endParaRPr lang="en-US" altLang="en-US" sz="4400" dirty="0">
              <a:latin typeface="Arial" panose="020B0604020202020204" pitchFamily="34" charset="0"/>
            </a:endParaRPr>
          </a:p>
        </p:txBody>
      </p:sp>
      <p:sp>
        <p:nvSpPr>
          <p:cNvPr id="11" name="Title 1">
            <a:extLst>
              <a:ext uri="{FF2B5EF4-FFF2-40B4-BE49-F238E27FC236}">
                <a16:creationId xmlns:a16="http://schemas.microsoft.com/office/drawing/2014/main" id="{97DD12EB-87C7-424F-9817-CC74C96834B0}"/>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Multithreading</a:t>
            </a:r>
          </a:p>
        </p:txBody>
      </p:sp>
      <p:sp>
        <p:nvSpPr>
          <p:cNvPr id="12" name="Footer Placeholder 4">
            <a:extLst>
              <a:ext uri="{FF2B5EF4-FFF2-40B4-BE49-F238E27FC236}">
                <a16:creationId xmlns:a16="http://schemas.microsoft.com/office/drawing/2014/main" id="{6AC8BFDB-085E-4FD8-AD70-D9F053885164}"/>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410916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515332" y="836629"/>
            <a:ext cx="5580668" cy="433633"/>
          </a:xfrm>
        </p:spPr>
        <p:txBody>
          <a:bodyPr>
            <a:normAutofit fontScale="85000" lnSpcReduction="10000"/>
          </a:bodyPr>
          <a:lstStyle/>
          <a:p>
            <a:pPr marL="0" indent="0">
              <a:buNone/>
            </a:pPr>
            <a:r>
              <a:rPr lang="en-US" dirty="0"/>
              <a:t>CREATING THREADS USING RUNNABLE INTERFACE</a:t>
            </a:r>
          </a:p>
          <a:p>
            <a:endParaRPr lang="en-US" dirty="0"/>
          </a:p>
          <a:p>
            <a:endParaRPr lang="en-US" dirty="0"/>
          </a:p>
        </p:txBody>
      </p:sp>
      <p:sp>
        <p:nvSpPr>
          <p:cNvPr id="3" name="TextBox 2">
            <a:extLst>
              <a:ext uri="{FF2B5EF4-FFF2-40B4-BE49-F238E27FC236}">
                <a16:creationId xmlns:a16="http://schemas.microsoft.com/office/drawing/2014/main" id="{3D3CD85F-1291-421F-B3E1-7F652763EA9E}"/>
              </a:ext>
            </a:extLst>
          </p:cNvPr>
          <p:cNvSpPr txBox="1"/>
          <p:nvPr/>
        </p:nvSpPr>
        <p:spPr>
          <a:xfrm>
            <a:off x="245096" y="1389549"/>
            <a:ext cx="5601521"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A implements Runnable</a:t>
            </a:r>
          </a:p>
          <a:p>
            <a:r>
              <a:rPr lang="en-US" altLang="en-US" dirty="0">
                <a:solidFill>
                  <a:srgbClr val="333333"/>
                </a:solidFill>
                <a:latin typeface="Menlo"/>
              </a:rPr>
              <a:t>{    public void run( ) </a:t>
            </a:r>
          </a:p>
          <a:p>
            <a:r>
              <a:rPr lang="en-US" altLang="en-US" dirty="0">
                <a:solidFill>
                  <a:srgbClr val="333333"/>
                </a:solidFill>
                <a:latin typeface="Menlo"/>
              </a:rPr>
              <a:t>       { for(int </a:t>
            </a:r>
            <a:r>
              <a:rPr lang="en-US" altLang="en-US" dirty="0" err="1">
                <a:solidFill>
                  <a:srgbClr val="333333"/>
                </a:solidFill>
                <a:latin typeface="Menlo"/>
              </a:rPr>
              <a:t>i</a:t>
            </a:r>
            <a:r>
              <a:rPr lang="en-US" altLang="en-US" dirty="0">
                <a:solidFill>
                  <a:srgbClr val="333333"/>
                </a:solidFill>
                <a:latin typeface="Menlo"/>
              </a:rPr>
              <a:t> = 1; </a:t>
            </a:r>
            <a:r>
              <a:rPr lang="en-US" altLang="en-US" dirty="0" err="1">
                <a:solidFill>
                  <a:srgbClr val="333333"/>
                </a:solidFill>
                <a:latin typeface="Menlo"/>
              </a:rPr>
              <a:t>i</a:t>
            </a:r>
            <a:r>
              <a:rPr lang="en-US" altLang="en-US" dirty="0">
                <a:solidFill>
                  <a:srgbClr val="333333"/>
                </a:solidFill>
                <a:latin typeface="Menlo"/>
              </a:rPr>
              <a:t> &lt;= 5; </a:t>
            </a:r>
            <a:r>
              <a:rPr lang="en-US" altLang="en-US" dirty="0" err="1">
                <a:solidFill>
                  <a:srgbClr val="333333"/>
                </a:solidFill>
                <a:latin typeface="Menlo"/>
              </a:rPr>
              <a:t>i</a:t>
            </a:r>
            <a:r>
              <a:rPr lang="en-US" altLang="en-US" dirty="0">
                <a:solidFill>
                  <a:srgbClr val="333333"/>
                </a:solidFill>
                <a:latin typeface="Menlo"/>
              </a:rPr>
              <a:t>++)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A with </a:t>
            </a:r>
            <a:r>
              <a:rPr lang="en-US" altLang="en-US" dirty="0" err="1">
                <a:solidFill>
                  <a:srgbClr val="333333"/>
                </a:solidFill>
                <a:latin typeface="Menlo"/>
              </a:rPr>
              <a:t>i</a:t>
            </a:r>
            <a:r>
              <a:rPr lang="en-US" altLang="en-US" dirty="0">
                <a:solidFill>
                  <a:srgbClr val="333333"/>
                </a:solidFill>
                <a:latin typeface="Menlo"/>
              </a:rPr>
              <a:t> = “ +</a:t>
            </a:r>
            <a:r>
              <a:rPr lang="en-US" altLang="en-US" dirty="0" err="1">
                <a:solidFill>
                  <a:srgbClr val="333333"/>
                </a:solidFill>
                <a:latin typeface="Menlo"/>
              </a:rPr>
              <a:t>i</a:t>
            </a:r>
            <a:r>
              <a:rPr lang="en-US" altLang="en-US" dirty="0">
                <a:solidFill>
                  <a:srgbClr val="333333"/>
                </a:solidFill>
                <a:latin typeface="Menlo"/>
              </a:rPr>
              <a:t>);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A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8" name="TextBox 7">
            <a:extLst>
              <a:ext uri="{FF2B5EF4-FFF2-40B4-BE49-F238E27FC236}">
                <a16:creationId xmlns:a16="http://schemas.microsoft.com/office/drawing/2014/main" id="{303770BB-8BE8-42DB-BAE9-1F72ADD7CFA4}"/>
              </a:ext>
            </a:extLst>
          </p:cNvPr>
          <p:cNvSpPr txBox="1"/>
          <p:nvPr/>
        </p:nvSpPr>
        <p:spPr>
          <a:xfrm>
            <a:off x="350362" y="3785525"/>
            <a:ext cx="5634802"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B implements Runnable</a:t>
            </a:r>
          </a:p>
          <a:p>
            <a:r>
              <a:rPr lang="en-US" altLang="en-US" dirty="0">
                <a:solidFill>
                  <a:srgbClr val="333333"/>
                </a:solidFill>
                <a:latin typeface="Menlo"/>
              </a:rPr>
              <a:t>{    public void run( ) </a:t>
            </a:r>
          </a:p>
          <a:p>
            <a:r>
              <a:rPr lang="en-US" altLang="en-US" dirty="0">
                <a:solidFill>
                  <a:srgbClr val="333333"/>
                </a:solidFill>
                <a:latin typeface="Menlo"/>
              </a:rPr>
              <a:t>       { for(int j = 1; j &lt;= 5; </a:t>
            </a:r>
            <a:r>
              <a:rPr lang="en-US" altLang="en-US" dirty="0" err="1">
                <a:solidFill>
                  <a:srgbClr val="333333"/>
                </a:solidFill>
                <a:latin typeface="Menlo"/>
              </a:rPr>
              <a:t>j++</a:t>
            </a:r>
            <a:r>
              <a:rPr lang="en-US" altLang="en-US" dirty="0">
                <a:solidFill>
                  <a:srgbClr val="333333"/>
                </a:solidFill>
                <a:latin typeface="Menlo"/>
              </a:rPr>
              <a:t>)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B with j = “ +j);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B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10" name="TextBox 9">
            <a:extLst>
              <a:ext uri="{FF2B5EF4-FFF2-40B4-BE49-F238E27FC236}">
                <a16:creationId xmlns:a16="http://schemas.microsoft.com/office/drawing/2014/main" id="{5721F01B-2E19-4E2F-B4B8-1BE3F5EF5CEB}"/>
              </a:ext>
            </a:extLst>
          </p:cNvPr>
          <p:cNvSpPr txBox="1"/>
          <p:nvPr/>
        </p:nvSpPr>
        <p:spPr>
          <a:xfrm>
            <a:off x="6180843" y="1006184"/>
            <a:ext cx="5771012"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C implements Runnable</a:t>
            </a:r>
          </a:p>
          <a:p>
            <a:r>
              <a:rPr lang="en-US" altLang="en-US" dirty="0">
                <a:solidFill>
                  <a:srgbClr val="333333"/>
                </a:solidFill>
                <a:latin typeface="Menlo"/>
              </a:rPr>
              <a:t>{    public void run( ) </a:t>
            </a:r>
          </a:p>
          <a:p>
            <a:r>
              <a:rPr lang="en-US" altLang="en-US" dirty="0">
                <a:solidFill>
                  <a:srgbClr val="333333"/>
                </a:solidFill>
                <a:latin typeface="Menlo"/>
              </a:rPr>
              <a:t>       { for(int k = 1; k &lt;= 5; k++)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C with k = “ +k);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C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6" name="Rectangle 5">
            <a:extLst>
              <a:ext uri="{FF2B5EF4-FFF2-40B4-BE49-F238E27FC236}">
                <a16:creationId xmlns:a16="http://schemas.microsoft.com/office/drawing/2014/main" id="{E7E42525-9DAA-43EE-BCA1-2788A30EFDFF}"/>
              </a:ext>
            </a:extLst>
          </p:cNvPr>
          <p:cNvSpPr/>
          <p:nvPr/>
        </p:nvSpPr>
        <p:spPr>
          <a:xfrm>
            <a:off x="6102286" y="3069872"/>
            <a:ext cx="5511533" cy="2862322"/>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dirty="0">
                <a:solidFill>
                  <a:srgbClr val="333333"/>
                </a:solidFill>
                <a:latin typeface="Menlo"/>
              </a:rPr>
              <a:t>public class Demo </a:t>
            </a:r>
          </a:p>
          <a:p>
            <a:pPr lvl="0" defTabSz="914400" eaLnBrk="0" fontAlgn="base" hangingPunct="0">
              <a:spcBef>
                <a:spcPct val="0"/>
              </a:spcBef>
              <a:spcAft>
                <a:spcPct val="0"/>
              </a:spcAft>
            </a:pPr>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  A a = new A(); </a:t>
            </a:r>
          </a:p>
          <a:p>
            <a:pPr lvl="0" defTabSz="914400" eaLnBrk="0" fontAlgn="base" hangingPunct="0">
              <a:spcBef>
                <a:spcPct val="0"/>
              </a:spcBef>
              <a:spcAft>
                <a:spcPct val="0"/>
              </a:spcAft>
            </a:pPr>
            <a:r>
              <a:rPr lang="en-US" altLang="en-US" dirty="0">
                <a:solidFill>
                  <a:srgbClr val="333333"/>
                </a:solidFill>
                <a:latin typeface="Menlo"/>
              </a:rPr>
              <a:t>   Thread t1 = new Thread(a); </a:t>
            </a:r>
          </a:p>
          <a:p>
            <a:pPr lvl="0" defTabSz="914400" eaLnBrk="0" fontAlgn="base" hangingPunct="0">
              <a:spcBef>
                <a:spcPct val="0"/>
              </a:spcBef>
              <a:spcAft>
                <a:spcPct val="0"/>
              </a:spcAft>
            </a:pPr>
            <a:r>
              <a:rPr lang="en-US" altLang="en-US" dirty="0">
                <a:solidFill>
                  <a:srgbClr val="333333"/>
                </a:solidFill>
                <a:latin typeface="Menlo"/>
              </a:rPr>
              <a:t>   B b = new B(); </a:t>
            </a:r>
          </a:p>
          <a:p>
            <a:pPr lvl="0" defTabSz="914400" eaLnBrk="0" fontAlgn="base" hangingPunct="0">
              <a:spcBef>
                <a:spcPct val="0"/>
              </a:spcBef>
              <a:spcAft>
                <a:spcPct val="0"/>
              </a:spcAft>
            </a:pPr>
            <a:r>
              <a:rPr lang="en-US" altLang="en-US" dirty="0">
                <a:solidFill>
                  <a:srgbClr val="333333"/>
                </a:solidFill>
                <a:latin typeface="Menlo"/>
              </a:rPr>
              <a:t>   Thread t2 = new Thread(b); </a:t>
            </a:r>
          </a:p>
          <a:p>
            <a:pPr lvl="0" defTabSz="914400" eaLnBrk="0" fontAlgn="base" hangingPunct="0">
              <a:spcBef>
                <a:spcPct val="0"/>
              </a:spcBef>
              <a:spcAft>
                <a:spcPct val="0"/>
              </a:spcAft>
            </a:pPr>
            <a:r>
              <a:rPr lang="en-US" altLang="en-US" dirty="0">
                <a:solidFill>
                  <a:srgbClr val="333333"/>
                </a:solidFill>
                <a:latin typeface="Menlo"/>
              </a:rPr>
              <a:t>   C c = new C(); </a:t>
            </a:r>
          </a:p>
          <a:p>
            <a:pPr lvl="0" defTabSz="914400" eaLnBrk="0" fontAlgn="base" hangingPunct="0">
              <a:spcBef>
                <a:spcPct val="0"/>
              </a:spcBef>
              <a:spcAft>
                <a:spcPct val="0"/>
              </a:spcAft>
            </a:pPr>
            <a:r>
              <a:rPr lang="en-US" altLang="en-US" dirty="0">
                <a:solidFill>
                  <a:srgbClr val="333333"/>
                </a:solidFill>
                <a:latin typeface="Menlo"/>
              </a:rPr>
              <a:t>   Thread t3 = new Thread(c); </a:t>
            </a:r>
          </a:p>
          <a:p>
            <a:pPr lvl="0" defTabSz="914400" eaLnBrk="0" fontAlgn="base" hangingPunct="0">
              <a:spcBef>
                <a:spcPct val="0"/>
              </a:spcBef>
              <a:spcAft>
                <a:spcPct val="0"/>
              </a:spcAft>
            </a:pPr>
            <a:r>
              <a:rPr lang="en-US" altLang="en-US" dirty="0">
                <a:solidFill>
                  <a:srgbClr val="333333"/>
                </a:solidFill>
                <a:latin typeface="Menlo"/>
              </a:rPr>
              <a:t>   t1.start(); t2.start(); t3.start();</a:t>
            </a:r>
            <a:r>
              <a:rPr lang="en-US" altLang="en-US" sz="1600" dirty="0"/>
              <a:t> </a:t>
            </a:r>
            <a:endParaRPr lang="en-US" altLang="en-US" sz="4400" dirty="0">
              <a:latin typeface="Arial" panose="020B0604020202020204" pitchFamily="34" charset="0"/>
            </a:endParaRPr>
          </a:p>
          <a:p>
            <a:pPr lvl="0" defTabSz="914400" eaLnBrk="0" fontAlgn="base" hangingPunct="0">
              <a:spcBef>
                <a:spcPct val="0"/>
              </a:spcBef>
              <a:spcAft>
                <a:spcPct val="0"/>
              </a:spcAft>
            </a:pPr>
            <a:r>
              <a:rPr lang="en-US" altLang="en-US" dirty="0">
                <a:solidFill>
                  <a:srgbClr val="333333"/>
                </a:solidFill>
                <a:latin typeface="Menlo"/>
              </a:rPr>
              <a:t>} }</a:t>
            </a:r>
            <a:r>
              <a:rPr lang="en-US" altLang="en-US" sz="1600" dirty="0"/>
              <a:t> </a:t>
            </a:r>
            <a:endParaRPr lang="en-US" altLang="en-US" sz="4400" dirty="0">
              <a:latin typeface="Arial" panose="020B0604020202020204" pitchFamily="34" charset="0"/>
            </a:endParaRPr>
          </a:p>
        </p:txBody>
      </p:sp>
      <p:sp>
        <p:nvSpPr>
          <p:cNvPr id="4" name="Rectangle 1">
            <a:extLst>
              <a:ext uri="{FF2B5EF4-FFF2-40B4-BE49-F238E27FC236}">
                <a16:creationId xmlns:a16="http://schemas.microsoft.com/office/drawing/2014/main" id="{EA575D14-E49D-4D53-A1CB-900A2BB151BE}"/>
              </a:ext>
            </a:extLst>
          </p:cNvPr>
          <p:cNvSpPr>
            <a:spLocks noChangeArrowheads="1"/>
          </p:cNvSpPr>
          <p:nvPr/>
        </p:nvSpPr>
        <p:spPr bwMode="auto">
          <a:xfrm>
            <a:off x="0" y="58050"/>
            <a:ext cx="65" cy="34109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itle 1">
            <a:extLst>
              <a:ext uri="{FF2B5EF4-FFF2-40B4-BE49-F238E27FC236}">
                <a16:creationId xmlns:a16="http://schemas.microsoft.com/office/drawing/2014/main" id="{D054FA8A-6973-4CA3-865D-714E7A2FB70B}"/>
              </a:ext>
            </a:extLst>
          </p:cNvPr>
          <p:cNvSpPr txBox="1">
            <a:spLocks/>
          </p:cNvSpPr>
          <p:nvPr/>
        </p:nvSpPr>
        <p:spPr>
          <a:xfrm>
            <a:off x="0" y="102466"/>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a:solidFill>
                  <a:schemeClr val="bg1"/>
                </a:solidFill>
              </a:rPr>
              <a:t>Multithreading</a:t>
            </a:r>
            <a:endParaRPr lang="en-US" sz="3600" dirty="0">
              <a:solidFill>
                <a:schemeClr val="bg1"/>
              </a:solidFill>
            </a:endParaRPr>
          </a:p>
        </p:txBody>
      </p:sp>
      <p:sp>
        <p:nvSpPr>
          <p:cNvPr id="15" name="Footer Placeholder 4">
            <a:extLst>
              <a:ext uri="{FF2B5EF4-FFF2-40B4-BE49-F238E27FC236}">
                <a16:creationId xmlns:a16="http://schemas.microsoft.com/office/drawing/2014/main" id="{367F2856-9120-422C-BF3E-A910676233E4}"/>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42093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641021" y="658305"/>
            <a:ext cx="10480294" cy="2245150"/>
          </a:xfrm>
        </p:spPr>
        <p:txBody>
          <a:bodyPr>
            <a:noAutofit/>
          </a:bodyPr>
          <a:lstStyle/>
          <a:p>
            <a:pPr marL="0" indent="0">
              <a:buNone/>
            </a:pPr>
            <a:r>
              <a:rPr lang="en-US" sz="1600" dirty="0"/>
              <a:t>THREAD </a:t>
            </a:r>
            <a:r>
              <a:rPr lang="en-US" sz="1600" dirty="0" smtClean="0"/>
              <a:t>PRIORITIES</a:t>
            </a:r>
          </a:p>
          <a:p>
            <a:pPr marL="0" indent="0">
              <a:buNone/>
            </a:pPr>
            <a:r>
              <a:rPr lang="en-US" sz="1600" dirty="0"/>
              <a:t>Priority of a </a:t>
            </a:r>
            <a:r>
              <a:rPr lang="en-US" sz="1600" dirty="0" smtClean="0"/>
              <a:t>thread tells how </a:t>
            </a:r>
            <a:r>
              <a:rPr lang="en-US" sz="1600" dirty="0"/>
              <a:t>early it gets execution and </a:t>
            </a:r>
            <a:r>
              <a:rPr lang="en-US" sz="1600" dirty="0" smtClean="0"/>
              <a:t>is selected </a:t>
            </a:r>
            <a:r>
              <a:rPr lang="en-US" sz="1600" dirty="0"/>
              <a:t>by the thread scheduler. </a:t>
            </a:r>
            <a:endParaRPr lang="en-US" sz="1600" dirty="0" smtClean="0"/>
          </a:p>
          <a:p>
            <a:pPr marL="0" indent="0">
              <a:buNone/>
            </a:pPr>
            <a:r>
              <a:rPr lang="en-US" sz="1600" dirty="0" smtClean="0"/>
              <a:t>In </a:t>
            </a:r>
            <a:r>
              <a:rPr lang="en-US" sz="1600" dirty="0"/>
              <a:t>Java, when we create a thread, always a priority is assigned to it. In a Multithreading environment, the processor assigns a priority to a thread scheduler. The priority is given by the JVM or by the programmer itself explicitly. The range of the priority is between 1 to </a:t>
            </a:r>
            <a:r>
              <a:rPr lang="en-US" sz="1600" dirty="0" smtClean="0"/>
              <a:t>10. </a:t>
            </a:r>
          </a:p>
          <a:p>
            <a:pPr marL="0" indent="0">
              <a:buNone/>
            </a:pPr>
            <a:r>
              <a:rPr lang="en-US" sz="1600" dirty="0"/>
              <a:t>T</a:t>
            </a:r>
            <a:r>
              <a:rPr lang="en-US" sz="1600" dirty="0" smtClean="0"/>
              <a:t>here </a:t>
            </a:r>
            <a:r>
              <a:rPr lang="en-US" sz="1600" dirty="0"/>
              <a:t>are three constant variables which are static and used to fetch priority of a Thread. </a:t>
            </a:r>
            <a:endParaRPr lang="en-US" sz="1600" dirty="0" smtClean="0"/>
          </a:p>
          <a:p>
            <a:pPr marL="0" indent="0">
              <a:buNone/>
            </a:pPr>
            <a:r>
              <a:rPr lang="en-US" sz="1600" dirty="0"/>
              <a:t>They are:- </a:t>
            </a:r>
            <a:endParaRPr lang="en-US" sz="1600" dirty="0" smtClean="0"/>
          </a:p>
          <a:p>
            <a:pPr marL="0" indent="0">
              <a:buNone/>
            </a:pPr>
            <a:r>
              <a:rPr lang="en-US" sz="1600" dirty="0" smtClean="0"/>
              <a:t>1</a:t>
            </a:r>
            <a:r>
              <a:rPr lang="en-US" sz="1600" dirty="0"/>
              <a:t>. public static </a:t>
            </a:r>
            <a:r>
              <a:rPr lang="en-US" sz="1600" dirty="0" err="1"/>
              <a:t>int</a:t>
            </a:r>
            <a:r>
              <a:rPr lang="en-US" sz="1600" dirty="0"/>
              <a:t> MIN_PRIORITY</a:t>
            </a:r>
          </a:p>
          <a:p>
            <a:pPr marL="0" indent="0">
              <a:buNone/>
            </a:pPr>
            <a:r>
              <a:rPr lang="en-US" sz="1600" dirty="0"/>
              <a:t>It holds the minimum priority that can be given to a thread. The value for this is 1</a:t>
            </a:r>
            <a:r>
              <a:rPr lang="en-US" sz="1600" dirty="0" smtClean="0"/>
              <a:t>.</a:t>
            </a:r>
          </a:p>
          <a:p>
            <a:pPr marL="0" indent="0">
              <a:buNone/>
            </a:pPr>
            <a:r>
              <a:rPr lang="en-US" sz="1600" dirty="0"/>
              <a:t>2. public static </a:t>
            </a:r>
            <a:r>
              <a:rPr lang="en-US" sz="1600" dirty="0" err="1"/>
              <a:t>int</a:t>
            </a:r>
            <a:r>
              <a:rPr lang="en-US" sz="1600" dirty="0"/>
              <a:t> NORM_PRIORITY</a:t>
            </a:r>
          </a:p>
          <a:p>
            <a:pPr marL="0" indent="0">
              <a:buNone/>
            </a:pPr>
            <a:r>
              <a:rPr lang="en-US" sz="1600" dirty="0"/>
              <a:t>It is the default priority that is given to a thread if it is not defined. The value for this is </a:t>
            </a:r>
            <a:r>
              <a:rPr lang="en-US" sz="1600" dirty="0" smtClean="0"/>
              <a:t>5.</a:t>
            </a:r>
            <a:endParaRPr lang="en-US" sz="1600" dirty="0"/>
          </a:p>
          <a:p>
            <a:pPr marL="0" indent="0">
              <a:buNone/>
            </a:pPr>
            <a:r>
              <a:rPr lang="en-US" sz="1600" dirty="0"/>
              <a:t>3. public static </a:t>
            </a:r>
            <a:r>
              <a:rPr lang="en-US" sz="1600" dirty="0" err="1"/>
              <a:t>int</a:t>
            </a:r>
            <a:r>
              <a:rPr lang="en-US" sz="1600" dirty="0"/>
              <a:t> MAX_PRIORITY</a:t>
            </a:r>
          </a:p>
          <a:p>
            <a:pPr marL="0" indent="0">
              <a:buNone/>
            </a:pPr>
            <a:r>
              <a:rPr lang="en-US" sz="1600" dirty="0"/>
              <a:t>It is the maximum priority that can be given to a thread. The value for this is 10</a:t>
            </a:r>
            <a:r>
              <a:rPr lang="en-US" sz="1600" dirty="0" smtClean="0"/>
              <a:t>.</a:t>
            </a:r>
            <a:endParaRPr lang="en-US" sz="1600" dirty="0"/>
          </a:p>
          <a:p>
            <a:pPr marL="0" indent="0">
              <a:buNone/>
            </a:pPr>
            <a:endParaRPr lang="en-US" sz="1600" dirty="0"/>
          </a:p>
        </p:txBody>
      </p:sp>
      <p:sp>
        <p:nvSpPr>
          <p:cNvPr id="19" name="Title 1">
            <a:extLst>
              <a:ext uri="{FF2B5EF4-FFF2-40B4-BE49-F238E27FC236}">
                <a16:creationId xmlns:a16="http://schemas.microsoft.com/office/drawing/2014/main" id="{2BC243A7-C59D-4EB1-8BA9-076958817FA4}"/>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Multithreading</a:t>
            </a:r>
          </a:p>
        </p:txBody>
      </p:sp>
      <p:sp>
        <p:nvSpPr>
          <p:cNvPr id="29" name="Footer Placeholder 4">
            <a:extLst>
              <a:ext uri="{FF2B5EF4-FFF2-40B4-BE49-F238E27FC236}">
                <a16:creationId xmlns:a16="http://schemas.microsoft.com/office/drawing/2014/main" id="{609D492C-667C-4563-B075-C2F12572DDCD}"/>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73284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508620" y="742360"/>
            <a:ext cx="10480294" cy="2245150"/>
          </a:xfrm>
        </p:spPr>
        <p:txBody>
          <a:bodyPr>
            <a:noAutofit/>
          </a:bodyPr>
          <a:lstStyle/>
          <a:p>
            <a:r>
              <a:rPr lang="en-US" sz="1600" dirty="0"/>
              <a:t>Get and Set methods in Thread </a:t>
            </a:r>
            <a:r>
              <a:rPr lang="en-US" sz="1600" dirty="0" smtClean="0"/>
              <a:t>priority</a:t>
            </a:r>
          </a:p>
          <a:p>
            <a:r>
              <a:rPr lang="en-US" sz="1600" dirty="0"/>
              <a:t>1. public final </a:t>
            </a:r>
            <a:r>
              <a:rPr lang="en-US" sz="1600" dirty="0" err="1" smtClean="0"/>
              <a:t>int</a:t>
            </a:r>
            <a:r>
              <a:rPr lang="en-US" sz="1600" dirty="0" smtClean="0"/>
              <a:t>  </a:t>
            </a:r>
            <a:r>
              <a:rPr lang="en-US" sz="1600" dirty="0" err="1" smtClean="0"/>
              <a:t>getPriority</a:t>
            </a:r>
            <a:r>
              <a:rPr lang="en-US" sz="1600" dirty="0" smtClean="0"/>
              <a:t>()</a:t>
            </a:r>
          </a:p>
          <a:p>
            <a:pPr marL="0" indent="0">
              <a:buNone/>
            </a:pPr>
            <a:r>
              <a:rPr lang="en-US" sz="1600" dirty="0"/>
              <a:t> </a:t>
            </a:r>
            <a:r>
              <a:rPr lang="en-US" sz="1600" dirty="0" smtClean="0"/>
              <a:t>     </a:t>
            </a:r>
            <a:r>
              <a:rPr lang="en-US" sz="1600" dirty="0" err="1" smtClean="0"/>
              <a:t>getPriority</a:t>
            </a:r>
            <a:r>
              <a:rPr lang="en-US" sz="1600" dirty="0"/>
              <a:t>() method is in </a:t>
            </a:r>
            <a:r>
              <a:rPr lang="en-US" sz="1600" dirty="0" err="1"/>
              <a:t>java.lang.Thread</a:t>
            </a:r>
            <a:r>
              <a:rPr lang="en-US" sz="1600" dirty="0"/>
              <a:t> package. it is used to get the priority of a thread</a:t>
            </a:r>
            <a:r>
              <a:rPr lang="en-US" sz="1600" dirty="0" smtClean="0"/>
              <a:t>.</a:t>
            </a:r>
          </a:p>
          <a:p>
            <a:r>
              <a:rPr lang="en-US" sz="1600" dirty="0"/>
              <a:t>2. public final void </a:t>
            </a:r>
            <a:r>
              <a:rPr lang="en-US" sz="1600" dirty="0" err="1" smtClean="0"/>
              <a:t>setPriority</a:t>
            </a:r>
            <a:r>
              <a:rPr lang="en-US" sz="1600" dirty="0" smtClean="0"/>
              <a:t>(</a:t>
            </a:r>
            <a:r>
              <a:rPr lang="en-US" sz="1600" dirty="0" err="1" smtClean="0"/>
              <a:t>int</a:t>
            </a:r>
            <a:r>
              <a:rPr lang="en-US" sz="1600" dirty="0" smtClean="0"/>
              <a:t>  </a:t>
            </a:r>
            <a:r>
              <a:rPr lang="en-US" sz="1600" dirty="0" err="1" smtClean="0"/>
              <a:t>newPriority</a:t>
            </a:r>
            <a:r>
              <a:rPr lang="en-US" sz="1600" dirty="0" smtClean="0"/>
              <a:t>)</a:t>
            </a:r>
          </a:p>
          <a:p>
            <a:pPr marL="0" indent="0">
              <a:buNone/>
            </a:pPr>
            <a:r>
              <a:rPr lang="en-US" sz="1600" dirty="0"/>
              <a:t> </a:t>
            </a:r>
            <a:r>
              <a:rPr lang="en-US" sz="1600" dirty="0" smtClean="0"/>
              <a:t>     </a:t>
            </a:r>
            <a:r>
              <a:rPr lang="en-US" sz="1600" dirty="0" err="1" smtClean="0"/>
              <a:t>setPriority</a:t>
            </a:r>
            <a:r>
              <a:rPr lang="en-US" sz="1600" dirty="0" smtClean="0"/>
              <a:t>(</a:t>
            </a:r>
            <a:r>
              <a:rPr lang="en-US" sz="1600" dirty="0" err="1" smtClean="0"/>
              <a:t>int</a:t>
            </a:r>
            <a:r>
              <a:rPr lang="en-US" sz="1600" dirty="0" smtClean="0"/>
              <a:t>  </a:t>
            </a:r>
            <a:r>
              <a:rPr lang="en-US" sz="1600" dirty="0" err="1" smtClean="0"/>
              <a:t>newPriority</a:t>
            </a:r>
            <a:r>
              <a:rPr lang="en-US" sz="1600" dirty="0"/>
              <a:t>) method is in </a:t>
            </a:r>
            <a:r>
              <a:rPr lang="en-US" sz="1600" dirty="0" err="1"/>
              <a:t>java.lang.Thread</a:t>
            </a:r>
            <a:r>
              <a:rPr lang="en-US" sz="1600" dirty="0"/>
              <a:t> package. It is used to set the priority of a thread. </a:t>
            </a:r>
          </a:p>
          <a:p>
            <a:endParaRPr lang="en-US" sz="1600" dirty="0"/>
          </a:p>
          <a:p>
            <a:endParaRPr lang="en-US" sz="1600" dirty="0" smtClean="0"/>
          </a:p>
          <a:p>
            <a:pPr marL="0" indent="0">
              <a:buNone/>
            </a:pPr>
            <a:r>
              <a:rPr lang="en-US" sz="1600" dirty="0" smtClean="0"/>
              <a:t>                                                                         </a:t>
            </a:r>
            <a:endParaRPr lang="en-US" sz="1600" dirty="0"/>
          </a:p>
          <a:p>
            <a:pPr marL="0" indent="0">
              <a:buNone/>
            </a:pPr>
            <a:endParaRPr lang="en-US" sz="1600" dirty="0"/>
          </a:p>
        </p:txBody>
      </p:sp>
      <p:sp>
        <p:nvSpPr>
          <p:cNvPr id="19" name="Title 1">
            <a:extLst>
              <a:ext uri="{FF2B5EF4-FFF2-40B4-BE49-F238E27FC236}">
                <a16:creationId xmlns:a16="http://schemas.microsoft.com/office/drawing/2014/main" id="{2BC243A7-C59D-4EB1-8BA9-076958817FA4}"/>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Multithreading</a:t>
            </a:r>
          </a:p>
        </p:txBody>
      </p:sp>
      <p:sp>
        <p:nvSpPr>
          <p:cNvPr id="29" name="Footer Placeholder 4">
            <a:extLst>
              <a:ext uri="{FF2B5EF4-FFF2-40B4-BE49-F238E27FC236}">
                <a16:creationId xmlns:a16="http://schemas.microsoft.com/office/drawing/2014/main" id="{609D492C-667C-4563-B075-C2F12572DDCD}"/>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grpSp>
        <p:nvGrpSpPr>
          <p:cNvPr id="4" name="Group 3"/>
          <p:cNvGrpSpPr/>
          <p:nvPr/>
        </p:nvGrpSpPr>
        <p:grpSpPr>
          <a:xfrm>
            <a:off x="1638287" y="3277589"/>
            <a:ext cx="8220959" cy="1724226"/>
            <a:chOff x="2177591" y="4192944"/>
            <a:chExt cx="8220959" cy="1724226"/>
          </a:xfrm>
        </p:grpSpPr>
        <p:grpSp>
          <p:nvGrpSpPr>
            <p:cNvPr id="2" name="Group 1"/>
            <p:cNvGrpSpPr/>
            <p:nvPr/>
          </p:nvGrpSpPr>
          <p:grpSpPr>
            <a:xfrm>
              <a:off x="2177591" y="4451787"/>
              <a:ext cx="8220959" cy="1465383"/>
              <a:chOff x="2177591" y="2447495"/>
              <a:chExt cx="8220959" cy="1465383"/>
            </a:xfrm>
          </p:grpSpPr>
          <p:sp>
            <p:nvSpPr>
              <p:cNvPr id="14" name="Rectangle 13">
                <a:extLst>
                  <a:ext uri="{FF2B5EF4-FFF2-40B4-BE49-F238E27FC236}">
                    <a16:creationId xmlns:a16="http://schemas.microsoft.com/office/drawing/2014/main" id="{CE682C64-FCF6-49AA-ABC8-FEB751BE0249}"/>
                  </a:ext>
                </a:extLst>
              </p:cNvPr>
              <p:cNvSpPr/>
              <p:nvPr/>
            </p:nvSpPr>
            <p:spPr>
              <a:xfrm>
                <a:off x="2201163" y="3489287"/>
                <a:ext cx="2328420" cy="365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83FEE7C-3257-46DD-A5D8-0C63F8D67614}"/>
                  </a:ext>
                </a:extLst>
              </p:cNvPr>
              <p:cNvSpPr txBox="1"/>
              <p:nvPr/>
            </p:nvSpPr>
            <p:spPr>
              <a:xfrm>
                <a:off x="2177591" y="3506768"/>
                <a:ext cx="2448614" cy="338554"/>
              </a:xfrm>
              <a:prstGeom prst="rect">
                <a:avLst/>
              </a:prstGeom>
              <a:noFill/>
            </p:spPr>
            <p:txBody>
              <a:bodyPr wrap="square" rtlCol="0">
                <a:spAutoFit/>
              </a:bodyPr>
              <a:lstStyle/>
              <a:p>
                <a:r>
                  <a:rPr lang="en-US" sz="1600" dirty="0" err="1"/>
                  <a:t>Thread.MIN_PRIORITY</a:t>
                </a:r>
                <a:endParaRPr lang="en-US" sz="1600" dirty="0"/>
              </a:p>
            </p:txBody>
          </p:sp>
          <p:cxnSp>
            <p:nvCxnSpPr>
              <p:cNvPr id="21" name="Straight Arrow Connector 20">
                <a:extLst>
                  <a:ext uri="{FF2B5EF4-FFF2-40B4-BE49-F238E27FC236}">
                    <a16:creationId xmlns:a16="http://schemas.microsoft.com/office/drawing/2014/main" id="{0FA377AC-1C82-4994-B1DD-DBC98EF6C25F}"/>
                  </a:ext>
                </a:extLst>
              </p:cNvPr>
              <p:cNvCxnSpPr>
                <a:cxnSpLocks/>
              </p:cNvCxnSpPr>
              <p:nvPr/>
            </p:nvCxnSpPr>
            <p:spPr>
              <a:xfrm flipH="1">
                <a:off x="3888499" y="2464444"/>
                <a:ext cx="2502840" cy="753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03A8AB-00EA-499B-B8A6-E3FF0A8A4628}"/>
                  </a:ext>
                </a:extLst>
              </p:cNvPr>
              <p:cNvCxnSpPr>
                <a:cxnSpLocks/>
              </p:cNvCxnSpPr>
              <p:nvPr/>
            </p:nvCxnSpPr>
            <p:spPr>
              <a:xfrm flipH="1">
                <a:off x="5975011" y="2447495"/>
                <a:ext cx="428942" cy="84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D09F58-90F9-4D57-AA53-0E05EBB035D6}"/>
                  </a:ext>
                </a:extLst>
              </p:cNvPr>
              <p:cNvCxnSpPr>
                <a:cxnSpLocks/>
              </p:cNvCxnSpPr>
              <p:nvPr/>
            </p:nvCxnSpPr>
            <p:spPr>
              <a:xfrm>
                <a:off x="6374064" y="2474283"/>
                <a:ext cx="1983549" cy="731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D198E01-745A-4AF7-B246-79C86DF2C7DE}"/>
                  </a:ext>
                </a:extLst>
              </p:cNvPr>
              <p:cNvSpPr/>
              <p:nvPr/>
            </p:nvSpPr>
            <p:spPr>
              <a:xfrm>
                <a:off x="4936507" y="3547417"/>
                <a:ext cx="2529522" cy="365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FF5FB7-1B70-47DA-BADA-FBCE590C8161}"/>
                  </a:ext>
                </a:extLst>
              </p:cNvPr>
              <p:cNvSpPr txBox="1"/>
              <p:nvPr/>
            </p:nvSpPr>
            <p:spPr>
              <a:xfrm>
                <a:off x="4912935" y="3564898"/>
                <a:ext cx="2553094" cy="338554"/>
              </a:xfrm>
              <a:prstGeom prst="rect">
                <a:avLst/>
              </a:prstGeom>
              <a:noFill/>
            </p:spPr>
            <p:txBody>
              <a:bodyPr wrap="square" rtlCol="0">
                <a:spAutoFit/>
              </a:bodyPr>
              <a:lstStyle/>
              <a:p>
                <a:r>
                  <a:rPr lang="en-US" sz="1600" dirty="0" err="1"/>
                  <a:t>Thread.NORM_PRIORITY</a:t>
                </a:r>
                <a:endParaRPr lang="en-US" sz="1600" dirty="0"/>
              </a:p>
            </p:txBody>
          </p:sp>
          <p:sp>
            <p:nvSpPr>
              <p:cNvPr id="24" name="Rectangle 23">
                <a:extLst>
                  <a:ext uri="{FF2B5EF4-FFF2-40B4-BE49-F238E27FC236}">
                    <a16:creationId xmlns:a16="http://schemas.microsoft.com/office/drawing/2014/main" id="{8317605C-B50C-4B84-A049-36F54A682B20}"/>
                  </a:ext>
                </a:extLst>
              </p:cNvPr>
              <p:cNvSpPr/>
              <p:nvPr/>
            </p:nvSpPr>
            <p:spPr>
              <a:xfrm>
                <a:off x="7973508" y="3482997"/>
                <a:ext cx="2328420" cy="365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A88C7A1-83E7-4F10-9508-3FE272AAF5CD}"/>
                  </a:ext>
                </a:extLst>
              </p:cNvPr>
              <p:cNvSpPr txBox="1"/>
              <p:nvPr/>
            </p:nvSpPr>
            <p:spPr>
              <a:xfrm>
                <a:off x="7949936" y="3500478"/>
                <a:ext cx="2448614" cy="338554"/>
              </a:xfrm>
              <a:prstGeom prst="rect">
                <a:avLst/>
              </a:prstGeom>
              <a:noFill/>
            </p:spPr>
            <p:txBody>
              <a:bodyPr wrap="square" rtlCol="0">
                <a:spAutoFit/>
              </a:bodyPr>
              <a:lstStyle/>
              <a:p>
                <a:r>
                  <a:rPr lang="en-US" sz="1600" dirty="0" err="1"/>
                  <a:t>Thread.MAX_PRIORITY</a:t>
                </a:r>
                <a:endParaRPr lang="en-US" sz="1600" dirty="0"/>
              </a:p>
            </p:txBody>
          </p:sp>
          <p:sp>
            <p:nvSpPr>
              <p:cNvPr id="3" name="TextBox 2">
                <a:extLst>
                  <a:ext uri="{FF2B5EF4-FFF2-40B4-BE49-F238E27FC236}">
                    <a16:creationId xmlns:a16="http://schemas.microsoft.com/office/drawing/2014/main" id="{0C1653E2-0328-4FD6-82E8-71F8ED4E884C}"/>
                  </a:ext>
                </a:extLst>
              </p:cNvPr>
              <p:cNvSpPr txBox="1"/>
              <p:nvPr/>
            </p:nvSpPr>
            <p:spPr>
              <a:xfrm>
                <a:off x="3704733" y="3110845"/>
                <a:ext cx="320514"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7AB6BF48-06F8-4547-B70D-BC05CF95D487}"/>
                  </a:ext>
                </a:extLst>
              </p:cNvPr>
              <p:cNvSpPr txBox="1"/>
              <p:nvPr/>
            </p:nvSpPr>
            <p:spPr>
              <a:xfrm>
                <a:off x="5797485" y="3176832"/>
                <a:ext cx="331506" cy="370902"/>
              </a:xfrm>
              <a:prstGeom prst="rect">
                <a:avLst/>
              </a:prstGeom>
              <a:noFill/>
            </p:spPr>
            <p:txBody>
              <a:bodyPr wrap="square" rtlCol="0">
                <a:spAutoFit/>
              </a:bodyPr>
              <a:lstStyle/>
              <a:p>
                <a:r>
                  <a:rPr lang="en-US" dirty="0"/>
                  <a:t>5</a:t>
                </a:r>
              </a:p>
            </p:txBody>
          </p:sp>
          <p:sp>
            <p:nvSpPr>
              <p:cNvPr id="28" name="TextBox 27">
                <a:extLst>
                  <a:ext uri="{FF2B5EF4-FFF2-40B4-BE49-F238E27FC236}">
                    <a16:creationId xmlns:a16="http://schemas.microsoft.com/office/drawing/2014/main" id="{6266400B-8F49-4843-BD02-F286563B1C30}"/>
                  </a:ext>
                </a:extLst>
              </p:cNvPr>
              <p:cNvSpPr txBox="1"/>
              <p:nvPr/>
            </p:nvSpPr>
            <p:spPr>
              <a:xfrm>
                <a:off x="8447987" y="3121841"/>
                <a:ext cx="567177" cy="369332"/>
              </a:xfrm>
              <a:prstGeom prst="rect">
                <a:avLst/>
              </a:prstGeom>
              <a:noFill/>
            </p:spPr>
            <p:txBody>
              <a:bodyPr wrap="square" rtlCol="0">
                <a:spAutoFit/>
              </a:bodyPr>
              <a:lstStyle/>
              <a:p>
                <a:r>
                  <a:rPr lang="en-US" dirty="0"/>
                  <a:t>10</a:t>
                </a:r>
              </a:p>
            </p:txBody>
          </p:sp>
        </p:grpSp>
        <p:sp>
          <p:nvSpPr>
            <p:cNvPr id="18" name="TextBox 17">
              <a:extLst>
                <a:ext uri="{FF2B5EF4-FFF2-40B4-BE49-F238E27FC236}">
                  <a16:creationId xmlns:a16="http://schemas.microsoft.com/office/drawing/2014/main" id="{183FEE7C-3257-46DD-A5D8-0C63F8D67614}"/>
                </a:ext>
              </a:extLst>
            </p:cNvPr>
            <p:cNvSpPr txBox="1"/>
            <p:nvPr/>
          </p:nvSpPr>
          <p:spPr>
            <a:xfrm>
              <a:off x="4917224" y="4192944"/>
              <a:ext cx="2448614" cy="338554"/>
            </a:xfrm>
            <a:prstGeom prst="rect">
              <a:avLst/>
            </a:prstGeom>
            <a:noFill/>
          </p:spPr>
          <p:txBody>
            <a:bodyPr wrap="square" rtlCol="0">
              <a:spAutoFit/>
            </a:bodyPr>
            <a:lstStyle/>
            <a:p>
              <a:r>
                <a:rPr lang="en-US" sz="1600" dirty="0" err="1"/>
                <a:t>setPriority</a:t>
              </a:r>
              <a:r>
                <a:rPr lang="en-US" sz="1600" dirty="0"/>
                <a:t>(</a:t>
              </a:r>
              <a:r>
                <a:rPr lang="en-US" sz="1600" dirty="0" err="1"/>
                <a:t>int</a:t>
              </a:r>
              <a:r>
                <a:rPr lang="en-US" sz="1600" dirty="0"/>
                <a:t> priority)</a:t>
              </a:r>
            </a:p>
          </p:txBody>
        </p:sp>
      </p:grpSp>
    </p:spTree>
    <p:extLst>
      <p:ext uri="{BB962C8B-B14F-4D97-AF65-F5344CB8AC3E}">
        <p14:creationId xmlns:p14="http://schemas.microsoft.com/office/powerpoint/2010/main" val="266075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B71D87F-D778-42E3-B683-1C7BEECD3AD3}"/>
              </a:ext>
            </a:extLst>
          </p:cNvPr>
          <p:cNvSpPr>
            <a:spLocks noGrp="1"/>
          </p:cNvSpPr>
          <p:nvPr>
            <p:ph idx="1"/>
          </p:nvPr>
        </p:nvSpPr>
        <p:spPr>
          <a:xfrm>
            <a:off x="515332" y="836629"/>
            <a:ext cx="5580668" cy="433633"/>
          </a:xfrm>
        </p:spPr>
        <p:txBody>
          <a:bodyPr>
            <a:normAutofit/>
          </a:bodyPr>
          <a:lstStyle/>
          <a:p>
            <a:pPr marL="0" indent="0">
              <a:buNone/>
            </a:pPr>
            <a:r>
              <a:rPr lang="en-US" dirty="0"/>
              <a:t>CREATING THREADS WITH PRIORITY</a:t>
            </a:r>
          </a:p>
          <a:p>
            <a:endParaRPr lang="en-US" dirty="0"/>
          </a:p>
          <a:p>
            <a:endParaRPr lang="en-US" dirty="0"/>
          </a:p>
        </p:txBody>
      </p:sp>
      <p:sp>
        <p:nvSpPr>
          <p:cNvPr id="3" name="TextBox 2">
            <a:extLst>
              <a:ext uri="{FF2B5EF4-FFF2-40B4-BE49-F238E27FC236}">
                <a16:creationId xmlns:a16="http://schemas.microsoft.com/office/drawing/2014/main" id="{3D3CD85F-1291-421F-B3E1-7F652763EA9E}"/>
              </a:ext>
            </a:extLst>
          </p:cNvPr>
          <p:cNvSpPr txBox="1"/>
          <p:nvPr/>
        </p:nvSpPr>
        <p:spPr>
          <a:xfrm>
            <a:off x="245096" y="1389549"/>
            <a:ext cx="5536867"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A extends Thread</a:t>
            </a:r>
          </a:p>
          <a:p>
            <a:r>
              <a:rPr lang="en-US" altLang="en-US" dirty="0">
                <a:solidFill>
                  <a:srgbClr val="333333"/>
                </a:solidFill>
                <a:latin typeface="Menlo"/>
              </a:rPr>
              <a:t>{    public void run( ) </a:t>
            </a:r>
          </a:p>
          <a:p>
            <a:r>
              <a:rPr lang="en-US" altLang="en-US" dirty="0">
                <a:solidFill>
                  <a:srgbClr val="333333"/>
                </a:solidFill>
                <a:latin typeface="Menlo"/>
              </a:rPr>
              <a:t>       { for(int </a:t>
            </a:r>
            <a:r>
              <a:rPr lang="en-US" altLang="en-US" dirty="0" err="1">
                <a:solidFill>
                  <a:srgbClr val="333333"/>
                </a:solidFill>
                <a:latin typeface="Menlo"/>
              </a:rPr>
              <a:t>i</a:t>
            </a:r>
            <a:r>
              <a:rPr lang="en-US" altLang="en-US" dirty="0">
                <a:solidFill>
                  <a:srgbClr val="333333"/>
                </a:solidFill>
                <a:latin typeface="Menlo"/>
              </a:rPr>
              <a:t> = 1; </a:t>
            </a:r>
            <a:r>
              <a:rPr lang="en-US" altLang="en-US" dirty="0" err="1">
                <a:solidFill>
                  <a:srgbClr val="333333"/>
                </a:solidFill>
                <a:latin typeface="Menlo"/>
              </a:rPr>
              <a:t>i</a:t>
            </a:r>
            <a:r>
              <a:rPr lang="en-US" altLang="en-US" dirty="0">
                <a:solidFill>
                  <a:srgbClr val="333333"/>
                </a:solidFill>
                <a:latin typeface="Menlo"/>
              </a:rPr>
              <a:t> &lt;= 5; </a:t>
            </a:r>
            <a:r>
              <a:rPr lang="en-US" altLang="en-US" dirty="0" err="1">
                <a:solidFill>
                  <a:srgbClr val="333333"/>
                </a:solidFill>
                <a:latin typeface="Menlo"/>
              </a:rPr>
              <a:t>i</a:t>
            </a:r>
            <a:r>
              <a:rPr lang="en-US" altLang="en-US" dirty="0">
                <a:solidFill>
                  <a:srgbClr val="333333"/>
                </a:solidFill>
                <a:latin typeface="Menlo"/>
              </a:rPr>
              <a:t>++)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A with </a:t>
            </a:r>
            <a:r>
              <a:rPr lang="en-US" altLang="en-US" dirty="0" err="1">
                <a:solidFill>
                  <a:srgbClr val="333333"/>
                </a:solidFill>
                <a:latin typeface="Menlo"/>
              </a:rPr>
              <a:t>i</a:t>
            </a:r>
            <a:r>
              <a:rPr lang="en-US" altLang="en-US" dirty="0">
                <a:solidFill>
                  <a:srgbClr val="333333"/>
                </a:solidFill>
                <a:latin typeface="Menlo"/>
              </a:rPr>
              <a:t> = “ +</a:t>
            </a:r>
            <a:r>
              <a:rPr lang="en-US" altLang="en-US" dirty="0" err="1">
                <a:solidFill>
                  <a:srgbClr val="333333"/>
                </a:solidFill>
                <a:latin typeface="Menlo"/>
              </a:rPr>
              <a:t>i</a:t>
            </a:r>
            <a:r>
              <a:rPr lang="en-US" altLang="en-US" dirty="0">
                <a:solidFill>
                  <a:srgbClr val="333333"/>
                </a:solidFill>
                <a:latin typeface="Menlo"/>
              </a:rPr>
              <a:t>);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A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8" name="TextBox 7">
            <a:extLst>
              <a:ext uri="{FF2B5EF4-FFF2-40B4-BE49-F238E27FC236}">
                <a16:creationId xmlns:a16="http://schemas.microsoft.com/office/drawing/2014/main" id="{303770BB-8BE8-42DB-BAE9-1F72ADD7CFA4}"/>
              </a:ext>
            </a:extLst>
          </p:cNvPr>
          <p:cNvSpPr txBox="1"/>
          <p:nvPr/>
        </p:nvSpPr>
        <p:spPr>
          <a:xfrm>
            <a:off x="138545" y="3785525"/>
            <a:ext cx="5643417"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B extends Thread</a:t>
            </a:r>
          </a:p>
          <a:p>
            <a:r>
              <a:rPr lang="en-US" altLang="en-US" dirty="0">
                <a:solidFill>
                  <a:srgbClr val="333333"/>
                </a:solidFill>
                <a:latin typeface="Menlo"/>
              </a:rPr>
              <a:t>{    public void run( ) </a:t>
            </a:r>
          </a:p>
          <a:p>
            <a:r>
              <a:rPr lang="en-US" altLang="en-US" dirty="0">
                <a:solidFill>
                  <a:srgbClr val="333333"/>
                </a:solidFill>
                <a:latin typeface="Menlo"/>
              </a:rPr>
              <a:t>       { for(int j = 1; j &lt;= 5; </a:t>
            </a:r>
            <a:r>
              <a:rPr lang="en-US" altLang="en-US" dirty="0" err="1">
                <a:solidFill>
                  <a:srgbClr val="333333"/>
                </a:solidFill>
                <a:latin typeface="Menlo"/>
              </a:rPr>
              <a:t>j++</a:t>
            </a:r>
            <a:r>
              <a:rPr lang="en-US" altLang="en-US" dirty="0">
                <a:solidFill>
                  <a:srgbClr val="333333"/>
                </a:solidFill>
                <a:latin typeface="Menlo"/>
              </a:rPr>
              <a:t>)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B with j = “ +j);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B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10" name="TextBox 9">
            <a:extLst>
              <a:ext uri="{FF2B5EF4-FFF2-40B4-BE49-F238E27FC236}">
                <a16:creationId xmlns:a16="http://schemas.microsoft.com/office/drawing/2014/main" id="{5721F01B-2E19-4E2F-B4B8-1BE3F5EF5CEB}"/>
              </a:ext>
            </a:extLst>
          </p:cNvPr>
          <p:cNvSpPr txBox="1"/>
          <p:nvPr/>
        </p:nvSpPr>
        <p:spPr>
          <a:xfrm>
            <a:off x="5904321" y="888625"/>
            <a:ext cx="6056770" cy="2031325"/>
          </a:xfrm>
          <a:prstGeom prst="rect">
            <a:avLst/>
          </a:prstGeom>
          <a:solidFill>
            <a:schemeClr val="accent2">
              <a:lumMod val="20000"/>
              <a:lumOff val="80000"/>
            </a:schemeClr>
          </a:solidFill>
        </p:spPr>
        <p:txBody>
          <a:bodyPr wrap="square" rtlCol="0">
            <a:spAutoFit/>
          </a:bodyPr>
          <a:lstStyle/>
          <a:p>
            <a:r>
              <a:rPr lang="en-US" altLang="en-US" dirty="0">
                <a:solidFill>
                  <a:srgbClr val="333333"/>
                </a:solidFill>
                <a:latin typeface="Menlo"/>
              </a:rPr>
              <a:t>class C extends Thread</a:t>
            </a:r>
          </a:p>
          <a:p>
            <a:r>
              <a:rPr lang="en-US" altLang="en-US" dirty="0">
                <a:solidFill>
                  <a:srgbClr val="333333"/>
                </a:solidFill>
                <a:latin typeface="Menlo"/>
              </a:rPr>
              <a:t>{    public void run( ) </a:t>
            </a:r>
          </a:p>
          <a:p>
            <a:r>
              <a:rPr lang="en-US" altLang="en-US" dirty="0">
                <a:solidFill>
                  <a:srgbClr val="333333"/>
                </a:solidFill>
                <a:latin typeface="Menlo"/>
              </a:rPr>
              <a:t>       { for(int k = 1; k &lt;= 5; k++) </a:t>
            </a:r>
          </a:p>
          <a:p>
            <a:r>
              <a:rPr lang="en-US" altLang="en-US" dirty="0">
                <a:solidFill>
                  <a:srgbClr val="333333"/>
                </a:solidFill>
                <a:latin typeface="Menlo"/>
              </a:rPr>
              <a:t>             { </a:t>
            </a:r>
            <a:r>
              <a:rPr lang="en-US" altLang="en-US" dirty="0" err="1">
                <a:solidFill>
                  <a:srgbClr val="333333"/>
                </a:solidFill>
                <a:latin typeface="Menlo"/>
              </a:rPr>
              <a:t>System.out.println</a:t>
            </a:r>
            <a:r>
              <a:rPr lang="en-US" altLang="en-US" dirty="0">
                <a:solidFill>
                  <a:srgbClr val="333333"/>
                </a:solidFill>
                <a:latin typeface="Menlo"/>
              </a:rPr>
              <a:t>("Thread C with k = “ +k); }      </a:t>
            </a:r>
          </a:p>
          <a:p>
            <a:r>
              <a:rPr lang="en-US" altLang="en-US" dirty="0">
                <a:solidFill>
                  <a:srgbClr val="333333"/>
                </a:solidFill>
                <a:latin typeface="Menlo"/>
              </a:rPr>
              <a:t>               </a:t>
            </a:r>
            <a:r>
              <a:rPr lang="en-US" altLang="en-US" dirty="0" err="1">
                <a:solidFill>
                  <a:srgbClr val="333333"/>
                </a:solidFill>
                <a:latin typeface="Menlo"/>
              </a:rPr>
              <a:t>System.out.println</a:t>
            </a:r>
            <a:r>
              <a:rPr lang="en-US" altLang="en-US" dirty="0">
                <a:solidFill>
                  <a:srgbClr val="333333"/>
                </a:solidFill>
                <a:latin typeface="Menlo"/>
              </a:rPr>
              <a:t>("Exit from Thread C …"); </a:t>
            </a:r>
          </a:p>
          <a:p>
            <a:r>
              <a:rPr lang="en-US" altLang="en-US" dirty="0">
                <a:solidFill>
                  <a:srgbClr val="333333"/>
                </a:solidFill>
                <a:latin typeface="Menlo"/>
              </a:rPr>
              <a:t>       }</a:t>
            </a:r>
          </a:p>
          <a:p>
            <a:r>
              <a:rPr lang="en-US" altLang="en-US" dirty="0">
                <a:solidFill>
                  <a:srgbClr val="333333"/>
                </a:solidFill>
                <a:latin typeface="Menlo"/>
              </a:rPr>
              <a:t> }</a:t>
            </a:r>
            <a:endParaRPr lang="en-US" dirty="0"/>
          </a:p>
        </p:txBody>
      </p:sp>
      <p:sp>
        <p:nvSpPr>
          <p:cNvPr id="6" name="Rectangle 5">
            <a:extLst>
              <a:ext uri="{FF2B5EF4-FFF2-40B4-BE49-F238E27FC236}">
                <a16:creationId xmlns:a16="http://schemas.microsoft.com/office/drawing/2014/main" id="{E7E42525-9DAA-43EE-BCA1-2788A30EFDFF}"/>
              </a:ext>
            </a:extLst>
          </p:cNvPr>
          <p:cNvSpPr/>
          <p:nvPr/>
        </p:nvSpPr>
        <p:spPr>
          <a:xfrm>
            <a:off x="5857186" y="3060448"/>
            <a:ext cx="5656077" cy="2862322"/>
          </a:xfrm>
          <a:prstGeom prst="rect">
            <a:avLst/>
          </a:prstGeom>
          <a:solidFill>
            <a:srgbClr val="99CCFF"/>
          </a:solidFill>
        </p:spPr>
        <p:txBody>
          <a:bodyPr wrap="square">
            <a:spAutoFit/>
          </a:bodyPr>
          <a:lstStyle/>
          <a:p>
            <a:pPr lvl="0" defTabSz="914400" eaLnBrk="0" fontAlgn="base" hangingPunct="0">
              <a:spcBef>
                <a:spcPct val="0"/>
              </a:spcBef>
              <a:spcAft>
                <a:spcPct val="0"/>
              </a:spcAft>
            </a:pPr>
            <a:r>
              <a:rPr lang="en-US" altLang="en-US" dirty="0">
                <a:solidFill>
                  <a:srgbClr val="333333"/>
                </a:solidFill>
                <a:latin typeface="Menlo"/>
              </a:rPr>
              <a:t>public class Demo </a:t>
            </a:r>
          </a:p>
          <a:p>
            <a:pPr lvl="0" defTabSz="914400" eaLnBrk="0" fontAlgn="base" hangingPunct="0">
              <a:spcBef>
                <a:spcPct val="0"/>
              </a:spcBef>
              <a:spcAft>
                <a:spcPct val="0"/>
              </a:spcAft>
            </a:pPr>
            <a:r>
              <a:rPr lang="en-US" altLang="en-US" dirty="0">
                <a:solidFill>
                  <a:srgbClr val="333333"/>
                </a:solidFill>
                <a:latin typeface="Menlo"/>
              </a:rPr>
              <a:t>{ public static void main(String </a:t>
            </a:r>
            <a:r>
              <a:rPr lang="en-US" altLang="en-US" dirty="0" err="1">
                <a:solidFill>
                  <a:srgbClr val="333333"/>
                </a:solidFill>
                <a:latin typeface="Menlo"/>
              </a:rPr>
              <a:t>args</a:t>
            </a:r>
            <a:r>
              <a:rPr lang="en-US" altLang="en-US" dirty="0">
                <a:solidFill>
                  <a:srgbClr val="333333"/>
                </a:solidFill>
                <a:latin typeface="Menlo"/>
              </a:rPr>
              <a:t>[]) </a:t>
            </a:r>
          </a:p>
          <a:p>
            <a:pPr lvl="0" defTabSz="914400" eaLnBrk="0" fontAlgn="base" hangingPunct="0">
              <a:spcBef>
                <a:spcPct val="0"/>
              </a:spcBef>
              <a:spcAft>
                <a:spcPct val="0"/>
              </a:spcAft>
            </a:pPr>
            <a:r>
              <a:rPr lang="en-US" altLang="en-US" dirty="0">
                <a:solidFill>
                  <a:srgbClr val="333333"/>
                </a:solidFill>
                <a:latin typeface="Menlo"/>
              </a:rPr>
              <a:t>{ A t1 = new A(); </a:t>
            </a:r>
          </a:p>
          <a:p>
            <a:pPr lvl="0" defTabSz="914400" eaLnBrk="0" fontAlgn="base" hangingPunct="0">
              <a:spcBef>
                <a:spcPct val="0"/>
              </a:spcBef>
              <a:spcAft>
                <a:spcPct val="0"/>
              </a:spcAft>
            </a:pPr>
            <a:r>
              <a:rPr lang="en-US" altLang="en-US" dirty="0">
                <a:solidFill>
                  <a:srgbClr val="333333"/>
                </a:solidFill>
                <a:latin typeface="Menlo"/>
              </a:rPr>
              <a:t>   B t2 = new B(); </a:t>
            </a:r>
          </a:p>
          <a:p>
            <a:pPr lvl="0" defTabSz="914400" eaLnBrk="0" fontAlgn="base" hangingPunct="0">
              <a:spcBef>
                <a:spcPct val="0"/>
              </a:spcBef>
              <a:spcAft>
                <a:spcPct val="0"/>
              </a:spcAft>
            </a:pPr>
            <a:r>
              <a:rPr lang="en-US" altLang="en-US" dirty="0">
                <a:solidFill>
                  <a:srgbClr val="333333"/>
                </a:solidFill>
                <a:latin typeface="Menlo"/>
              </a:rPr>
              <a:t>   C t3 = new C();</a:t>
            </a:r>
          </a:p>
          <a:p>
            <a:pPr defTabSz="914400" eaLnBrk="0" fontAlgn="base" hangingPunct="0">
              <a:spcBef>
                <a:spcPct val="0"/>
              </a:spcBef>
              <a:spcAft>
                <a:spcPct val="0"/>
              </a:spcAft>
            </a:pPr>
            <a:r>
              <a:rPr lang="en-US" altLang="en-US" dirty="0">
                <a:solidFill>
                  <a:srgbClr val="333333"/>
                </a:solidFill>
                <a:latin typeface="Menlo"/>
              </a:rPr>
              <a:t>   t3.setPriority(</a:t>
            </a:r>
            <a:r>
              <a:rPr lang="en-US" altLang="en-US" dirty="0" err="1">
                <a:solidFill>
                  <a:srgbClr val="333333"/>
                </a:solidFill>
                <a:latin typeface="Menlo"/>
              </a:rPr>
              <a:t>Thread.MAX_PRIORITY</a:t>
            </a:r>
            <a:r>
              <a:rPr lang="en-US" altLang="en-US" dirty="0">
                <a:solidFill>
                  <a:srgbClr val="333333"/>
                </a:solidFill>
                <a:latin typeface="Menlo"/>
              </a:rPr>
              <a:t>);     </a:t>
            </a:r>
          </a:p>
          <a:p>
            <a:pPr defTabSz="914400" eaLnBrk="0" fontAlgn="base" hangingPunct="0">
              <a:spcBef>
                <a:spcPct val="0"/>
              </a:spcBef>
              <a:spcAft>
                <a:spcPct val="0"/>
              </a:spcAft>
            </a:pPr>
            <a:r>
              <a:rPr lang="en-US" altLang="en-US" dirty="0">
                <a:solidFill>
                  <a:srgbClr val="333333"/>
                </a:solidFill>
                <a:latin typeface="Menlo"/>
              </a:rPr>
              <a:t>   t2.setPriority(t3.getPriority() - 1);  </a:t>
            </a:r>
          </a:p>
          <a:p>
            <a:pPr defTabSz="914400" eaLnBrk="0" fontAlgn="base" hangingPunct="0">
              <a:spcBef>
                <a:spcPct val="0"/>
              </a:spcBef>
              <a:spcAft>
                <a:spcPct val="0"/>
              </a:spcAft>
            </a:pPr>
            <a:r>
              <a:rPr lang="en-US" altLang="en-US" dirty="0">
                <a:solidFill>
                  <a:srgbClr val="333333"/>
                </a:solidFill>
                <a:latin typeface="Menlo"/>
              </a:rPr>
              <a:t>   t1.setPriority(</a:t>
            </a:r>
            <a:r>
              <a:rPr lang="en-US" altLang="en-US" dirty="0" err="1">
                <a:solidFill>
                  <a:srgbClr val="333333"/>
                </a:solidFill>
                <a:latin typeface="Menlo"/>
              </a:rPr>
              <a:t>Thread.MIN_PRIORITY</a:t>
            </a:r>
            <a:r>
              <a:rPr lang="en-US" altLang="en-US" dirty="0">
                <a:solidFill>
                  <a:srgbClr val="333333"/>
                </a:solidFill>
                <a:latin typeface="Menlo"/>
              </a:rPr>
              <a:t>);</a:t>
            </a:r>
            <a:r>
              <a:rPr lang="en-US" altLang="en-US" sz="1600" dirty="0"/>
              <a:t> </a:t>
            </a:r>
            <a:endParaRPr lang="en-US" altLang="en-US" sz="4400" dirty="0">
              <a:latin typeface="Arial" panose="020B0604020202020204" pitchFamily="34" charset="0"/>
            </a:endParaRPr>
          </a:p>
          <a:p>
            <a:pPr lvl="0" defTabSz="914400" eaLnBrk="0" fontAlgn="base" hangingPunct="0">
              <a:spcBef>
                <a:spcPct val="0"/>
              </a:spcBef>
              <a:spcAft>
                <a:spcPct val="0"/>
              </a:spcAft>
            </a:pPr>
            <a:r>
              <a:rPr lang="en-US" altLang="en-US" dirty="0">
                <a:solidFill>
                  <a:srgbClr val="333333"/>
                </a:solidFill>
                <a:latin typeface="Menlo"/>
              </a:rPr>
              <a:t>   t1.start(); t2.start(); t3.start();</a:t>
            </a:r>
            <a:r>
              <a:rPr lang="en-US" altLang="en-US" sz="1600" dirty="0"/>
              <a:t> </a:t>
            </a:r>
            <a:endParaRPr lang="en-US" altLang="en-US" sz="4400" dirty="0">
              <a:latin typeface="Arial" panose="020B0604020202020204" pitchFamily="34" charset="0"/>
            </a:endParaRPr>
          </a:p>
          <a:p>
            <a:pPr lvl="0" defTabSz="914400" eaLnBrk="0" fontAlgn="base" hangingPunct="0">
              <a:spcBef>
                <a:spcPct val="0"/>
              </a:spcBef>
              <a:spcAft>
                <a:spcPct val="0"/>
              </a:spcAft>
            </a:pPr>
            <a:r>
              <a:rPr lang="en-US" altLang="en-US" dirty="0">
                <a:solidFill>
                  <a:srgbClr val="333333"/>
                </a:solidFill>
                <a:latin typeface="Menlo"/>
              </a:rPr>
              <a:t>} }</a:t>
            </a:r>
            <a:r>
              <a:rPr lang="en-US" altLang="en-US" sz="1600" dirty="0"/>
              <a:t> </a:t>
            </a:r>
            <a:endParaRPr lang="en-US" altLang="en-US" sz="4400" dirty="0">
              <a:latin typeface="Arial" panose="020B0604020202020204" pitchFamily="34" charset="0"/>
            </a:endParaRPr>
          </a:p>
        </p:txBody>
      </p:sp>
      <p:sp>
        <p:nvSpPr>
          <p:cNvPr id="11" name="Title 1">
            <a:extLst>
              <a:ext uri="{FF2B5EF4-FFF2-40B4-BE49-F238E27FC236}">
                <a16:creationId xmlns:a16="http://schemas.microsoft.com/office/drawing/2014/main" id="{52F1A754-F927-42D2-BDFD-BE4FD3A296EF}"/>
              </a:ext>
            </a:extLst>
          </p:cNvPr>
          <p:cNvSpPr>
            <a:spLocks noGrp="1"/>
          </p:cNvSpPr>
          <p:nvPr>
            <p:ph type="title"/>
          </p:nvPr>
        </p:nvSpPr>
        <p:spPr>
          <a:xfrm>
            <a:off x="0" y="102466"/>
            <a:ext cx="12192000" cy="450573"/>
          </a:xfrm>
          <a:solidFill>
            <a:srgbClr val="2A79C0"/>
          </a:solidFill>
        </p:spPr>
        <p:txBody>
          <a:bodyPr>
            <a:noAutofit/>
          </a:bodyPr>
          <a:lstStyle/>
          <a:p>
            <a:pPr algn="ctr"/>
            <a:r>
              <a:rPr lang="en-US" sz="3600" dirty="0">
                <a:solidFill>
                  <a:schemeClr val="bg1"/>
                </a:solidFill>
              </a:rPr>
              <a:t>Multithreading</a:t>
            </a:r>
          </a:p>
        </p:txBody>
      </p:sp>
      <p:sp>
        <p:nvSpPr>
          <p:cNvPr id="12" name="Footer Placeholder 4">
            <a:extLst>
              <a:ext uri="{FF2B5EF4-FFF2-40B4-BE49-F238E27FC236}">
                <a16:creationId xmlns:a16="http://schemas.microsoft.com/office/drawing/2014/main" id="{195EA219-1DA6-4CAF-80BD-CA529D424D43}"/>
              </a:ext>
            </a:extLst>
          </p:cNvPr>
          <p:cNvSpPr>
            <a:spLocks noGrp="1"/>
          </p:cNvSpPr>
          <p:nvPr>
            <p:ph type="ftr" sz="quarter" idx="11"/>
          </p:nvPr>
        </p:nvSpPr>
        <p:spPr>
          <a:xfrm>
            <a:off x="0" y="6254369"/>
            <a:ext cx="12171578" cy="438660"/>
          </a:xfrm>
          <a:solidFill>
            <a:srgbClr val="256BAB"/>
          </a:solidFill>
        </p:spPr>
        <p:txBody>
          <a:bodyPr/>
          <a:lstStyle/>
          <a:p>
            <a:pPr algn="ctr"/>
            <a:r>
              <a:rPr lang="en-US" sz="1200" b="1" dirty="0">
                <a:solidFill>
                  <a:schemeClr val="bg1"/>
                </a:solidFill>
                <a:latin typeface="Garamond" panose="02020404030301010803" pitchFamily="18" charset="0"/>
                <a:cs typeface="Cavolini" panose="020B0502040204020203" pitchFamily="66" charset="0"/>
              </a:rPr>
              <a:t>Sudha </a:t>
            </a:r>
            <a:r>
              <a:rPr lang="en-US" sz="1200" b="1" dirty="0" err="1">
                <a:solidFill>
                  <a:schemeClr val="bg1"/>
                </a:solidFill>
                <a:latin typeface="Garamond" panose="02020404030301010803" pitchFamily="18" charset="0"/>
                <a:cs typeface="Cavolini" panose="020B0502040204020203" pitchFamily="66" charset="0"/>
              </a:rPr>
              <a:t>Bhagavatheeswaran</a:t>
            </a:r>
            <a:r>
              <a:rPr lang="en-US" sz="1200" b="1" dirty="0">
                <a:solidFill>
                  <a:schemeClr val="bg1"/>
                </a:solidFill>
                <a:latin typeface="Garamond" panose="02020404030301010803" pitchFamily="18" charset="0"/>
                <a:cs typeface="Cavolini" panose="020B0502040204020203" pitchFamily="66" charset="0"/>
              </a:rPr>
              <a:t>, Department of Information Technology,</a:t>
            </a:r>
          </a:p>
          <a:p>
            <a:pPr algn="ctr"/>
            <a:r>
              <a:rPr lang="en-US" sz="1200" b="1" dirty="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16206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807" y="635551"/>
            <a:ext cx="11362482" cy="5458690"/>
          </a:xfrm>
        </p:spPr>
        <p:txBody>
          <a:bodyPr>
            <a:normAutofit fontScale="92500" lnSpcReduction="20000"/>
          </a:bodyPr>
          <a:lstStyle/>
          <a:p>
            <a:pPr marL="0" indent="0">
              <a:buNone/>
            </a:pPr>
            <a:r>
              <a:rPr lang="en-US" b="1" dirty="0" smtClean="0"/>
              <a:t>Thread class (</a:t>
            </a:r>
            <a:r>
              <a:rPr lang="en-US" b="1" dirty="0" err="1" smtClean="0"/>
              <a:t>java.lang</a:t>
            </a:r>
            <a:r>
              <a:rPr lang="en-US" b="1" dirty="0" smtClean="0"/>
              <a:t>) – CONSTRUCTORS</a:t>
            </a:r>
          </a:p>
          <a:p>
            <a:r>
              <a:rPr lang="en-US" dirty="0"/>
              <a:t> public Thread()</a:t>
            </a:r>
          </a:p>
          <a:p>
            <a:pPr marL="0" indent="0">
              <a:buNone/>
            </a:pPr>
            <a:r>
              <a:rPr lang="en-US" dirty="0" smtClean="0"/>
              <a:t>    Allocates </a:t>
            </a:r>
            <a:r>
              <a:rPr lang="en-US" dirty="0"/>
              <a:t>a new Thread object</a:t>
            </a:r>
            <a:r>
              <a:rPr lang="en-US" dirty="0" smtClean="0"/>
              <a:t>. </a:t>
            </a:r>
          </a:p>
          <a:p>
            <a:pPr marL="0" indent="0">
              <a:buNone/>
            </a:pPr>
            <a:r>
              <a:rPr lang="en-US" dirty="0"/>
              <a:t> </a:t>
            </a:r>
            <a:r>
              <a:rPr lang="en-US" dirty="0" smtClean="0"/>
              <a:t>   Thread t = new Thread(); </a:t>
            </a:r>
          </a:p>
          <a:p>
            <a:r>
              <a:rPr lang="en-US" dirty="0"/>
              <a:t>public Thread(Runnable r</a:t>
            </a:r>
            <a:r>
              <a:rPr lang="en-US" dirty="0" smtClean="0"/>
              <a:t>)</a:t>
            </a:r>
          </a:p>
          <a:p>
            <a:pPr marL="0" indent="0">
              <a:buNone/>
            </a:pPr>
            <a:r>
              <a:rPr lang="en-US" dirty="0"/>
              <a:t> </a:t>
            </a:r>
            <a:r>
              <a:rPr lang="en-US" dirty="0" smtClean="0"/>
              <a:t>  </a:t>
            </a:r>
            <a:r>
              <a:rPr lang="en-US" dirty="0"/>
              <a:t>Allocates a new Thread </a:t>
            </a:r>
            <a:r>
              <a:rPr lang="en-US" dirty="0" smtClean="0"/>
              <a:t>object</a:t>
            </a:r>
            <a:r>
              <a:rPr lang="en-US" dirty="0"/>
              <a:t> </a:t>
            </a:r>
            <a:r>
              <a:rPr lang="en-US" dirty="0" smtClean="0"/>
              <a:t>for a runnable type</a:t>
            </a:r>
          </a:p>
          <a:p>
            <a:pPr marL="0" indent="0">
              <a:buNone/>
            </a:pPr>
            <a:r>
              <a:rPr lang="en-US" dirty="0"/>
              <a:t> </a:t>
            </a:r>
            <a:r>
              <a:rPr lang="en-US" dirty="0" smtClean="0"/>
              <a:t>  A </a:t>
            </a:r>
            <a:r>
              <a:rPr lang="en-US" dirty="0" err="1" smtClean="0"/>
              <a:t>ob</a:t>
            </a:r>
            <a:r>
              <a:rPr lang="en-US" dirty="0" smtClean="0"/>
              <a:t> = new A();   </a:t>
            </a:r>
            <a:r>
              <a:rPr lang="en-US" dirty="0" smtClean="0">
                <a:solidFill>
                  <a:srgbClr val="FF0000"/>
                </a:solidFill>
              </a:rPr>
              <a:t>//A is of type Runnable since class A implements Runnable </a:t>
            </a:r>
          </a:p>
          <a:p>
            <a:pPr marL="0" indent="0">
              <a:buNone/>
            </a:pPr>
            <a:r>
              <a:rPr lang="en-US" dirty="0"/>
              <a:t> </a:t>
            </a:r>
            <a:r>
              <a:rPr lang="en-US" dirty="0" smtClean="0"/>
              <a:t>  Thread t = new Thread(</a:t>
            </a:r>
            <a:r>
              <a:rPr lang="en-US" dirty="0" err="1" smtClean="0"/>
              <a:t>ob</a:t>
            </a:r>
            <a:r>
              <a:rPr lang="en-US" dirty="0" smtClean="0"/>
              <a:t>);  </a:t>
            </a:r>
          </a:p>
          <a:p>
            <a:r>
              <a:rPr lang="en-US" dirty="0"/>
              <a:t>public Thread(String name</a:t>
            </a:r>
            <a:r>
              <a:rPr lang="en-US" dirty="0" smtClean="0"/>
              <a:t>)</a:t>
            </a:r>
          </a:p>
          <a:p>
            <a:pPr marL="0" indent="0">
              <a:buNone/>
            </a:pPr>
            <a:r>
              <a:rPr lang="en-US" dirty="0" smtClean="0"/>
              <a:t>   </a:t>
            </a:r>
            <a:r>
              <a:rPr lang="en-US" dirty="0"/>
              <a:t>Allocates a new </a:t>
            </a:r>
            <a:r>
              <a:rPr lang="en-US" dirty="0" smtClean="0"/>
              <a:t>Thread object with </a:t>
            </a:r>
            <a:r>
              <a:rPr lang="en-US" dirty="0"/>
              <a:t>the given </a:t>
            </a:r>
            <a:r>
              <a:rPr lang="en-US" dirty="0" smtClean="0"/>
              <a:t>name</a:t>
            </a:r>
          </a:p>
          <a:p>
            <a:pPr marL="0" indent="0">
              <a:buNone/>
            </a:pPr>
            <a:r>
              <a:rPr lang="en-US" dirty="0"/>
              <a:t> </a:t>
            </a:r>
            <a:r>
              <a:rPr lang="en-US" dirty="0" smtClean="0"/>
              <a:t>  Thread t = new Thread(“SIES”);</a:t>
            </a:r>
          </a:p>
          <a:p>
            <a:r>
              <a:rPr lang="en-US" dirty="0"/>
              <a:t>public Thread(Runnable r</a:t>
            </a:r>
            <a:r>
              <a:rPr lang="en-US" dirty="0" smtClean="0"/>
              <a:t>, String </a:t>
            </a:r>
            <a:r>
              <a:rPr lang="en-US" dirty="0"/>
              <a:t>name)</a:t>
            </a:r>
          </a:p>
          <a:p>
            <a:pPr marL="0" indent="0">
              <a:buNone/>
            </a:pPr>
            <a:r>
              <a:rPr lang="en-US" dirty="0" smtClean="0"/>
              <a:t>   Allocates </a:t>
            </a:r>
            <a:r>
              <a:rPr lang="en-US" dirty="0"/>
              <a:t>a new Thread </a:t>
            </a:r>
            <a:r>
              <a:rPr lang="en-US" dirty="0" smtClean="0"/>
              <a:t>object for r with the given name</a:t>
            </a:r>
            <a:endParaRPr lang="en-US" dirty="0"/>
          </a:p>
          <a:p>
            <a:pPr marL="0" indent="0">
              <a:buNone/>
            </a:pPr>
            <a:r>
              <a:rPr lang="en-US" dirty="0" smtClean="0"/>
              <a:t>  </a:t>
            </a:r>
            <a:r>
              <a:rPr lang="en-US" dirty="0"/>
              <a:t> A </a:t>
            </a:r>
            <a:r>
              <a:rPr lang="en-US" dirty="0" err="1"/>
              <a:t>ob</a:t>
            </a:r>
            <a:r>
              <a:rPr lang="en-US" dirty="0"/>
              <a:t> = new A();   </a:t>
            </a:r>
            <a:r>
              <a:rPr lang="en-US" dirty="0">
                <a:solidFill>
                  <a:srgbClr val="FF0000"/>
                </a:solidFill>
              </a:rPr>
              <a:t>//A is of type Runnable since class A implements Runnable </a:t>
            </a:r>
          </a:p>
          <a:p>
            <a:pPr marL="0" indent="0">
              <a:buNone/>
            </a:pPr>
            <a:r>
              <a:rPr lang="en-US" dirty="0"/>
              <a:t>   Thread t = new </a:t>
            </a:r>
            <a:r>
              <a:rPr lang="en-US" dirty="0" smtClean="0"/>
              <a:t>Thread(</a:t>
            </a:r>
            <a:r>
              <a:rPr lang="en-US" dirty="0" err="1" smtClean="0"/>
              <a:t>ob</a:t>
            </a:r>
            <a:r>
              <a:rPr lang="en-US" dirty="0" smtClean="0"/>
              <a:t>, “SIES”); </a:t>
            </a:r>
            <a:endParaRPr lang="en-IN" dirty="0"/>
          </a:p>
        </p:txBody>
      </p:sp>
      <p:sp>
        <p:nvSpPr>
          <p:cNvPr id="4" name="Footer Placeholder 3"/>
          <p:cNvSpPr>
            <a:spLocks noGrp="1"/>
          </p:cNvSpPr>
          <p:nvPr>
            <p:ph type="ftr" sz="quarter" idx="11"/>
          </p:nvPr>
        </p:nvSpPr>
        <p:spPr/>
        <p:txBody>
          <a:bodyPr/>
          <a:lstStyle/>
          <a:p>
            <a:r>
              <a:rPr lang="en-US" smtClean="0"/>
              <a:t>Sudha . B  SIES College of Arts, Science &amp; Commerce (Autonomous)</a:t>
            </a:r>
            <a:endParaRPr lang="en-US"/>
          </a:p>
        </p:txBody>
      </p:sp>
      <p:sp>
        <p:nvSpPr>
          <p:cNvPr id="5" name="Title 1">
            <a:extLst>
              <a:ext uri="{FF2B5EF4-FFF2-40B4-BE49-F238E27FC236}">
                <a16:creationId xmlns:a16="http://schemas.microsoft.com/office/drawing/2014/main" id="{52F1A754-F927-42D2-BDFD-BE4FD3A296EF}"/>
              </a:ext>
            </a:extLst>
          </p:cNvPr>
          <p:cNvSpPr txBox="1">
            <a:spLocks/>
          </p:cNvSpPr>
          <p:nvPr/>
        </p:nvSpPr>
        <p:spPr>
          <a:xfrm>
            <a:off x="3048" y="24851"/>
            <a:ext cx="12192000" cy="450573"/>
          </a:xfrm>
          <a:prstGeom prst="rect">
            <a:avLst/>
          </a:prstGeom>
          <a:solidFill>
            <a:srgbClr val="2A79C0"/>
          </a:solidFill>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3600" smtClean="0">
                <a:solidFill>
                  <a:schemeClr val="bg1"/>
                </a:solidFill>
              </a:rPr>
              <a:t>Multithreading</a:t>
            </a:r>
            <a:endParaRPr lang="en-US" sz="3600" dirty="0">
              <a:solidFill>
                <a:schemeClr val="bg1"/>
              </a:solidFill>
            </a:endParaRPr>
          </a:p>
        </p:txBody>
      </p:sp>
      <p:sp>
        <p:nvSpPr>
          <p:cNvPr id="6" name="Footer Placeholder 4">
            <a:extLst>
              <a:ext uri="{FF2B5EF4-FFF2-40B4-BE49-F238E27FC236}">
                <a16:creationId xmlns:a16="http://schemas.microsoft.com/office/drawing/2014/main" id="{195EA219-1DA6-4CAF-80BD-CA529D424D43}"/>
              </a:ext>
            </a:extLst>
          </p:cNvPr>
          <p:cNvSpPr txBox="1">
            <a:spLocks/>
          </p:cNvSpPr>
          <p:nvPr/>
        </p:nvSpPr>
        <p:spPr>
          <a:xfrm>
            <a:off x="0" y="6254369"/>
            <a:ext cx="12171578" cy="438660"/>
          </a:xfrm>
          <a:prstGeom prst="rect">
            <a:avLst/>
          </a:prstGeom>
          <a:solidFill>
            <a:srgbClr val="256BAB"/>
          </a:solidFill>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smtClean="0">
                <a:solidFill>
                  <a:schemeClr val="bg1"/>
                </a:solidFill>
                <a:latin typeface="Garamond" panose="02020404030301010803" pitchFamily="18" charset="0"/>
                <a:cs typeface="Cavolini" panose="020B0502040204020203" pitchFamily="66" charset="0"/>
              </a:rPr>
              <a:t>Sudha Bhagavatheeswaran, Department of Information Technology,</a:t>
            </a:r>
          </a:p>
          <a:p>
            <a:pPr algn="ctr"/>
            <a:r>
              <a:rPr lang="en-US" sz="1200" b="1" smtClean="0">
                <a:solidFill>
                  <a:schemeClr val="bg1"/>
                </a:solidFill>
                <a:latin typeface="Garamond" panose="02020404030301010803" pitchFamily="18" charset="0"/>
                <a:cs typeface="Cavolini" panose="020B0502040204020203" pitchFamily="66" charset="0"/>
              </a:rPr>
              <a:t>SIES College of Arts, Science &amp; Commerce (Autonomous)</a:t>
            </a:r>
            <a:endParaRPr lang="en-US" sz="900" b="1" dirty="0">
              <a:solidFill>
                <a:schemeClr val="bg1"/>
              </a:solidFill>
              <a:latin typeface="Garamond" panose="02020404030301010803" pitchFamily="18" charset="0"/>
              <a:cs typeface="Cavolini" panose="020B0502040204020203" pitchFamily="66" charset="0"/>
            </a:endParaRPr>
          </a:p>
        </p:txBody>
      </p:sp>
    </p:spTree>
    <p:extLst>
      <p:ext uri="{BB962C8B-B14F-4D97-AF65-F5344CB8AC3E}">
        <p14:creationId xmlns:p14="http://schemas.microsoft.com/office/powerpoint/2010/main" val="3476955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1722</TotalTime>
  <Words>3726</Words>
  <Application>Microsoft Office PowerPoint</Application>
  <PresentationFormat>Widescreen</PresentationFormat>
  <Paragraphs>645</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Cavolini</vt:lpstr>
      <vt:lpstr>Garamond</vt:lpstr>
      <vt:lpstr>inter-regular</vt:lpstr>
      <vt:lpstr>Menlo</vt:lpstr>
      <vt:lpstr>Rockwell</vt:lpstr>
      <vt:lpstr>Rockwell Condensed</vt:lpstr>
      <vt:lpstr>Wingdings</vt:lpstr>
      <vt:lpstr>Wood Type</vt:lpstr>
      <vt:lpstr>Core Java</vt:lpstr>
      <vt:lpstr>Multithreading</vt:lpstr>
      <vt:lpstr>Multithreading</vt:lpstr>
      <vt:lpstr>Multithreading</vt:lpstr>
      <vt:lpstr>PowerPoint Presentation</vt:lpstr>
      <vt:lpstr>Multithreading</vt:lpstr>
      <vt:lpstr>Multithreading</vt:lpstr>
      <vt:lpstr>Multithreading</vt:lpstr>
      <vt:lpstr>PowerPoint Presentation</vt:lpstr>
      <vt:lpstr>PowerPoint Presentation</vt:lpstr>
      <vt:lpstr>PowerPoint Presentation</vt:lpstr>
      <vt:lpstr>VECTORS</vt:lpstr>
      <vt:lpstr>VECTORS</vt:lpstr>
      <vt:lpstr>Creating a vector</vt:lpstr>
      <vt:lpstr>Adding elements to a vector</vt:lpstr>
      <vt:lpstr>Accessing elements in a vector</vt:lpstr>
      <vt:lpstr>Removing elements in a vector</vt:lpstr>
      <vt:lpstr>Searching for an element in a vector</vt:lpstr>
      <vt:lpstr>Retreiving/setting vector size</vt:lpstr>
      <vt:lpstr>PowerPoint Presentation</vt:lpstr>
      <vt:lpstr>PowerPoint Presentation</vt:lpstr>
      <vt:lpstr>PowerPoint Presentation</vt:lpstr>
      <vt:lpstr>PowerPoint Presentation</vt:lpstr>
      <vt:lpstr>Java Exception Keywords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 Basics</dc:title>
  <dc:creator>sudhasies@gmail.com</dc:creator>
  <cp:lastModifiedBy>acer</cp:lastModifiedBy>
  <cp:revision>77</cp:revision>
  <dcterms:created xsi:type="dcterms:W3CDTF">2020-04-27T16:47:31Z</dcterms:created>
  <dcterms:modified xsi:type="dcterms:W3CDTF">2023-03-08T17:18:39Z</dcterms:modified>
</cp:coreProperties>
</file>